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6C8E838-0120-49AC-9EBD-C22A601E6970}" type="datetimeFigureOut">
              <a:rPr lang="bg-BG" smtClean="0"/>
              <a:t>6.2.2023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F006C2F-C5D5-467D-A556-F08685EB4DC5}" type="slidenum">
              <a:rPr lang="bg-BG" smtClean="0"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422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E838-0120-49AC-9EBD-C22A601E6970}" type="datetimeFigureOut">
              <a:rPr lang="bg-BG" smtClean="0"/>
              <a:t>6.2.2023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6C2F-C5D5-467D-A556-F08685EB4DC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6783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E838-0120-49AC-9EBD-C22A601E6970}" type="datetimeFigureOut">
              <a:rPr lang="bg-BG" smtClean="0"/>
              <a:t>6.2.2023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6C2F-C5D5-467D-A556-F08685EB4DC5}" type="slidenum">
              <a:rPr lang="bg-BG" smtClean="0"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127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E838-0120-49AC-9EBD-C22A601E6970}" type="datetimeFigureOut">
              <a:rPr lang="bg-BG" smtClean="0"/>
              <a:t>6.2.2023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6C2F-C5D5-467D-A556-F08685EB4DC5}" type="slidenum">
              <a:rPr lang="bg-BG" smtClean="0"/>
              <a:t>‹#›</a:t>
            </a:fld>
            <a:endParaRPr lang="bg-BG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036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E838-0120-49AC-9EBD-C22A601E6970}" type="datetimeFigureOut">
              <a:rPr lang="bg-BG" smtClean="0"/>
              <a:t>6.2.2023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6C2F-C5D5-467D-A556-F08685EB4DC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77431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E838-0120-49AC-9EBD-C22A601E6970}" type="datetimeFigureOut">
              <a:rPr lang="bg-BG" smtClean="0"/>
              <a:t>6.2.2023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6C2F-C5D5-467D-A556-F08685EB4DC5}" type="slidenum">
              <a:rPr lang="bg-BG" smtClean="0"/>
              <a:t>‹#›</a:t>
            </a:fld>
            <a:endParaRPr lang="bg-BG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315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E838-0120-49AC-9EBD-C22A601E6970}" type="datetimeFigureOut">
              <a:rPr lang="bg-BG" smtClean="0"/>
              <a:t>6.2.2023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6C2F-C5D5-467D-A556-F08685EB4DC5}" type="slidenum">
              <a:rPr lang="bg-BG" smtClean="0"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519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E838-0120-49AC-9EBD-C22A601E6970}" type="datetimeFigureOut">
              <a:rPr lang="bg-BG" smtClean="0"/>
              <a:t>6.2.2023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6C2F-C5D5-467D-A556-F08685EB4DC5}" type="slidenum">
              <a:rPr lang="bg-BG" smtClean="0"/>
              <a:t>‹#›</a:t>
            </a:fld>
            <a:endParaRPr 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640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E838-0120-49AC-9EBD-C22A601E6970}" type="datetimeFigureOut">
              <a:rPr lang="bg-BG" smtClean="0"/>
              <a:t>6.2.2023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6C2F-C5D5-467D-A556-F08685EB4DC5}" type="slidenum">
              <a:rPr lang="bg-BG" smtClean="0"/>
              <a:t>‹#›</a:t>
            </a:fld>
            <a:endParaRPr 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4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E838-0120-49AC-9EBD-C22A601E6970}" type="datetimeFigureOut">
              <a:rPr lang="bg-BG" smtClean="0"/>
              <a:t>6.2.2023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6C2F-C5D5-467D-A556-F08685EB4DC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2065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E838-0120-49AC-9EBD-C22A601E6970}" type="datetimeFigureOut">
              <a:rPr lang="bg-BG" smtClean="0"/>
              <a:t>6.2.2023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6C2F-C5D5-467D-A556-F08685EB4DC5}" type="slidenum">
              <a:rPr lang="bg-BG" smtClean="0"/>
              <a:t>‹#›</a:t>
            </a:fld>
            <a:endParaRPr lang="bg-BG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018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E838-0120-49AC-9EBD-C22A601E6970}" type="datetimeFigureOut">
              <a:rPr lang="bg-BG" smtClean="0"/>
              <a:t>6.2.2023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6C2F-C5D5-467D-A556-F08685EB4DC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99241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E838-0120-49AC-9EBD-C22A601E6970}" type="datetimeFigureOut">
              <a:rPr lang="bg-BG" smtClean="0"/>
              <a:t>6.2.2023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6C2F-C5D5-467D-A556-F08685EB4DC5}" type="slidenum">
              <a:rPr lang="bg-BG" smtClean="0"/>
              <a:t>‹#›</a:t>
            </a:fld>
            <a:endParaRPr lang="bg-BG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396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E838-0120-49AC-9EBD-C22A601E6970}" type="datetimeFigureOut">
              <a:rPr lang="bg-BG" smtClean="0"/>
              <a:t>6.2.2023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6C2F-C5D5-467D-A556-F08685EB4DC5}" type="slidenum">
              <a:rPr lang="bg-BG" smtClean="0"/>
              <a:t>‹#›</a:t>
            </a:fld>
            <a:endParaRPr 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5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E838-0120-49AC-9EBD-C22A601E6970}" type="datetimeFigureOut">
              <a:rPr lang="bg-BG" smtClean="0"/>
              <a:t>6.2.2023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6C2F-C5D5-467D-A556-F08685EB4DC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8796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E838-0120-49AC-9EBD-C22A601E6970}" type="datetimeFigureOut">
              <a:rPr lang="bg-BG" smtClean="0"/>
              <a:t>6.2.2023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6C2F-C5D5-467D-A556-F08685EB4DC5}" type="slidenum">
              <a:rPr lang="bg-BG" smtClean="0"/>
              <a:t>‹#›</a:t>
            </a:fld>
            <a:endParaRPr lang="bg-BG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613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E838-0120-49AC-9EBD-C22A601E6970}" type="datetimeFigureOut">
              <a:rPr lang="bg-BG" smtClean="0"/>
              <a:t>6.2.2023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6C2F-C5D5-467D-A556-F08685EB4DC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6342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6C8E838-0120-49AC-9EBD-C22A601E6970}" type="datetimeFigureOut">
              <a:rPr lang="bg-BG" smtClean="0"/>
              <a:t>6.2.2023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006C2F-C5D5-467D-A556-F08685EB4DC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5308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89C289E-DDAF-A21C-0EBA-29CC720660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/>
              <a:t>Родителска среща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48F3ED24-157D-E0C4-BB93-744D9BA786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bg-BG" sz="4800" dirty="0"/>
              <a:t>2. г клас</a:t>
            </a:r>
          </a:p>
        </p:txBody>
      </p:sp>
    </p:spTree>
    <p:extLst>
      <p:ext uri="{BB962C8B-B14F-4D97-AF65-F5344CB8AC3E}">
        <p14:creationId xmlns:p14="http://schemas.microsoft.com/office/powerpoint/2010/main" val="1611864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51332F4-24B7-C4E8-4433-3AF0DF40F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Клуб „Испански с Калина“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CD64CA94-2EBB-C12D-1980-A148BFB81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/>
              <a:t>Петък от </a:t>
            </a:r>
            <a:r>
              <a:rPr lang="bg-BG" dirty="0"/>
              <a:t>09:45 часа до 10:55 часа;</a:t>
            </a:r>
          </a:p>
          <a:p>
            <a:r>
              <a:rPr lang="bg-BG" dirty="0"/>
              <a:t>През ваканциите;</a:t>
            </a:r>
          </a:p>
          <a:p>
            <a:r>
              <a:rPr lang="bg-BG" dirty="0"/>
              <a:t>Декларации.</a:t>
            </a:r>
          </a:p>
        </p:txBody>
      </p:sp>
    </p:spTree>
    <p:extLst>
      <p:ext uri="{BB962C8B-B14F-4D97-AF65-F5344CB8AC3E}">
        <p14:creationId xmlns:p14="http://schemas.microsoft.com/office/powerpoint/2010/main" val="4224753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D8F7B36-67B1-4F7E-6326-8EC9701C3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Учебни помагала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FDCBC7FB-A07A-9122-0811-B4C732BCC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Бел – Граматика – 7,99 лева</a:t>
            </a:r>
          </a:p>
          <a:p>
            <a:endParaRPr lang="bg-BG" dirty="0"/>
          </a:p>
          <a:p>
            <a:endParaRPr lang="bg-BG" dirty="0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D1618C16-1051-4534-E45A-6CE6CBC94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484" y="2667903"/>
            <a:ext cx="2226293" cy="320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12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A70E10F-C792-2CFD-DCDA-C946D8D75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Други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BFEEA9FC-9A51-7489-0600-A33996BA5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bg-BG" dirty="0"/>
              <a:t>Химикал;</a:t>
            </a:r>
          </a:p>
          <a:p>
            <a:pPr>
              <a:buFontTx/>
              <a:buChar char="-"/>
            </a:pPr>
            <a:r>
              <a:rPr lang="bg-BG" dirty="0"/>
              <a:t>Консултации по английски език ( вторник от 09:00 часа до 09:45 часа) стая 113;</a:t>
            </a:r>
          </a:p>
          <a:p>
            <a:pPr>
              <a:buFontTx/>
              <a:buChar char="-"/>
            </a:pPr>
            <a:r>
              <a:rPr lang="bg-BG" dirty="0"/>
              <a:t>Дафинка Попова – тел. 0893 51 01 85;</a:t>
            </a:r>
          </a:p>
          <a:p>
            <a:pPr>
              <a:buFontTx/>
              <a:buChar char="-"/>
            </a:pPr>
            <a:r>
              <a:rPr lang="bg-BG" dirty="0"/>
              <a:t>Бели листове;</a:t>
            </a:r>
          </a:p>
          <a:p>
            <a:pPr>
              <a:buFontTx/>
              <a:buChar char="-"/>
            </a:pPr>
            <a:r>
              <a:rPr lang="bg-BG" dirty="0"/>
              <a:t>Учебна програма за втори срок;</a:t>
            </a:r>
          </a:p>
          <a:p>
            <a:pPr>
              <a:buFontTx/>
              <a:buChar char="-"/>
            </a:pPr>
            <a:r>
              <a:rPr lang="bg-BG" dirty="0"/>
              <a:t>Графици за самостоятелни работи.</a:t>
            </a:r>
          </a:p>
        </p:txBody>
      </p:sp>
    </p:spTree>
    <p:extLst>
      <p:ext uri="{BB962C8B-B14F-4D97-AF65-F5344CB8AC3E}">
        <p14:creationId xmlns:p14="http://schemas.microsoft.com/office/powerpoint/2010/main" val="1724934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5D9E4EB-4987-1C7A-617E-4EC0ABE6F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Благодаря за вниманието!</a:t>
            </a:r>
          </a:p>
        </p:txBody>
      </p:sp>
    </p:spTree>
    <p:extLst>
      <p:ext uri="{BB962C8B-B14F-4D97-AF65-F5344CB8AC3E}">
        <p14:creationId xmlns:p14="http://schemas.microsoft.com/office/powerpoint/2010/main" val="35900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91E6F29-0651-B173-801D-B59A30931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Дневен ред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3CDAD2DA-14F6-E059-534A-729C1834D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3080914"/>
            <a:ext cx="9601196" cy="331893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bg-BG" dirty="0"/>
              <a:t>Анализ на резултатите от междинните равнища</a:t>
            </a:r>
          </a:p>
          <a:p>
            <a:pPr marL="457200" indent="-457200">
              <a:buAutoNum type="arabicPeriod"/>
            </a:pPr>
            <a:r>
              <a:rPr lang="bg-BG" dirty="0"/>
              <a:t>Анализ на учебно-възпитателната работа </a:t>
            </a:r>
            <a:r>
              <a:rPr lang="bg-BG"/>
              <a:t>през първи </a:t>
            </a:r>
            <a:r>
              <a:rPr lang="bg-BG" dirty="0"/>
              <a:t>учебен срок</a:t>
            </a:r>
          </a:p>
          <a:p>
            <a:pPr marL="457200" indent="-457200">
              <a:buAutoNum type="arabicPeriod"/>
            </a:pPr>
            <a:r>
              <a:rPr lang="bg-BG" dirty="0"/>
              <a:t>Промяна на графика на клуб „ Испански с Калина“ ( декларации)</a:t>
            </a:r>
          </a:p>
          <a:p>
            <a:pPr marL="457200" indent="-457200">
              <a:buAutoNum type="arabicPeriod"/>
            </a:pPr>
            <a:r>
              <a:rPr lang="bg-BG" dirty="0"/>
              <a:t>Учебни помагала </a:t>
            </a:r>
          </a:p>
          <a:p>
            <a:pPr marL="457200" indent="-457200">
              <a:buAutoNum type="arabicPeriod"/>
            </a:pPr>
            <a:r>
              <a:rPr lang="bg-BG" dirty="0"/>
              <a:t>Други</a:t>
            </a:r>
            <a:endParaRPr lang="en-US" dirty="0"/>
          </a:p>
          <a:p>
            <a:pPr marL="457200" indent="-457200">
              <a:buAutoNum type="arabicPeriod"/>
            </a:pPr>
            <a:endParaRPr lang="bg-BG" dirty="0"/>
          </a:p>
          <a:p>
            <a:pPr marL="457200" indent="-457200">
              <a:buAutoNum type="arabicPeriod"/>
            </a:pPr>
            <a:endParaRPr lang="bg-BG" dirty="0"/>
          </a:p>
          <a:p>
            <a:pPr marL="457200" indent="-457200">
              <a:buAutoNum type="arabicPeriod"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48488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F0631D6-2482-52C7-0397-AF03DAAF3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1. Анализ на резултатите от междинните равнища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F261DFE3-CCF8-6B44-DB6B-A3793EED8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629" y="2443916"/>
            <a:ext cx="9601196" cy="3318936"/>
          </a:xfrm>
        </p:spPr>
        <p:txBody>
          <a:bodyPr>
            <a:normAutofit fontScale="92500" lnSpcReduction="10000"/>
          </a:bodyPr>
          <a:lstStyle/>
          <a:p>
            <a:r>
              <a:rPr lang="bg-BG" dirty="0"/>
              <a:t>Родинознание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Отличен – 13 ученици</a:t>
            </a:r>
          </a:p>
          <a:p>
            <a:pPr marL="0" indent="0">
              <a:buNone/>
            </a:pPr>
            <a:r>
              <a:rPr lang="bg-BG" dirty="0"/>
              <a:t>Много добър – 5 ученици</a:t>
            </a:r>
          </a:p>
          <a:p>
            <a:pPr marL="0" indent="0">
              <a:buNone/>
            </a:pPr>
            <a:r>
              <a:rPr lang="bg-BG" dirty="0"/>
              <a:t>Добър – 4 ученици</a:t>
            </a:r>
          </a:p>
          <a:p>
            <a:pPr marL="0" indent="0">
              <a:buNone/>
            </a:pPr>
            <a:r>
              <a:rPr lang="bg-BG" dirty="0"/>
              <a:t>Среден – 1</a:t>
            </a:r>
          </a:p>
          <a:p>
            <a:pPr marL="0" indent="0">
              <a:buNone/>
            </a:pPr>
            <a:r>
              <a:rPr lang="bg-BG" dirty="0"/>
              <a:t>Слаб – 0</a:t>
            </a:r>
          </a:p>
          <a:p>
            <a:pPr marL="0" indent="0">
              <a:buNone/>
            </a:pPr>
            <a:r>
              <a:rPr lang="bg-BG" dirty="0"/>
              <a:t>Среден успех: Много добър 5.30</a:t>
            </a:r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48698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21152D7-7989-7200-CCDC-2874E9CDC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Типични грешки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344E48BD-6771-A3A4-1298-E517FA716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Празници;</a:t>
            </a:r>
          </a:p>
          <a:p>
            <a:r>
              <a:rPr lang="bg-BG" dirty="0"/>
              <a:t>Дървета , храсти и тревисти растения.</a:t>
            </a:r>
          </a:p>
        </p:txBody>
      </p:sp>
    </p:spTree>
    <p:extLst>
      <p:ext uri="{BB962C8B-B14F-4D97-AF65-F5344CB8AC3E}">
        <p14:creationId xmlns:p14="http://schemas.microsoft.com/office/powerpoint/2010/main" val="3173921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26A8CAC-2237-20DB-F75A-897C83EE6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1. Анализ на резултатите от междинни равнища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92FCD10E-916C-D4B0-7082-6FFD1D74F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dirty="0"/>
              <a:t>Математика ( 1 ученик не е правел междинно равнище)</a:t>
            </a:r>
          </a:p>
          <a:p>
            <a:pPr marL="0" indent="0">
              <a:buNone/>
            </a:pPr>
            <a:r>
              <a:rPr lang="bg-BG" dirty="0"/>
              <a:t>Отличен – 14 ученици</a:t>
            </a:r>
          </a:p>
          <a:p>
            <a:pPr marL="0" indent="0">
              <a:buNone/>
            </a:pPr>
            <a:r>
              <a:rPr lang="bg-BG" dirty="0"/>
              <a:t>Много добър – 4 ученици</a:t>
            </a:r>
          </a:p>
          <a:p>
            <a:pPr marL="0" indent="0">
              <a:buNone/>
            </a:pPr>
            <a:r>
              <a:rPr lang="bg-BG" dirty="0"/>
              <a:t>Добър – 2 ученици</a:t>
            </a:r>
          </a:p>
          <a:p>
            <a:pPr marL="0" indent="0">
              <a:buNone/>
            </a:pPr>
            <a:r>
              <a:rPr lang="bg-BG" dirty="0"/>
              <a:t>Среден – 2 ученици</a:t>
            </a:r>
          </a:p>
          <a:p>
            <a:pPr marL="0" indent="0">
              <a:buNone/>
            </a:pPr>
            <a:r>
              <a:rPr lang="bg-BG" dirty="0"/>
              <a:t>Слаб – 0 ученици</a:t>
            </a:r>
          </a:p>
          <a:p>
            <a:pPr marL="0" indent="0">
              <a:buNone/>
            </a:pPr>
            <a:r>
              <a:rPr lang="bg-BG" dirty="0"/>
              <a:t>Среден успех – Много добър 5.</a:t>
            </a:r>
            <a:r>
              <a:rPr lang="en-US" dirty="0"/>
              <a:t>36</a:t>
            </a:r>
            <a:endParaRPr lang="bg-BG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00933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5EB1169-16F3-7A3F-954D-082853D61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Типични грешки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38E87214-91A9-D3C0-D0E9-B092039D5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Текстови задачи с две пресмятания;</a:t>
            </a:r>
          </a:p>
          <a:p>
            <a:r>
              <a:rPr lang="bg-BG" dirty="0"/>
              <a:t>Мерни единици;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60043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7296B96-6C1B-E557-5E8A-8E42A6631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Анализ на резултатите от междинна диагностика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2B8EBD70-C71A-90E6-90DD-F4C01AF4C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dirty="0"/>
              <a:t>Български език и литература</a:t>
            </a:r>
          </a:p>
          <a:p>
            <a:pPr marL="0" indent="0">
              <a:buNone/>
            </a:pPr>
            <a:r>
              <a:rPr lang="bg-BG" dirty="0"/>
              <a:t>Отличен – 12 ученици</a:t>
            </a:r>
          </a:p>
          <a:p>
            <a:pPr marL="0" indent="0">
              <a:buNone/>
            </a:pPr>
            <a:r>
              <a:rPr lang="bg-BG" dirty="0"/>
              <a:t>Много добър – 6 ученици</a:t>
            </a:r>
          </a:p>
          <a:p>
            <a:pPr marL="0" indent="0">
              <a:buNone/>
            </a:pPr>
            <a:r>
              <a:rPr lang="bg-BG" dirty="0"/>
              <a:t>Добър – 1 ученик</a:t>
            </a:r>
          </a:p>
          <a:p>
            <a:pPr marL="0" indent="0">
              <a:buNone/>
            </a:pPr>
            <a:r>
              <a:rPr lang="bg-BG" dirty="0"/>
              <a:t>Среден – 2 ученици</a:t>
            </a:r>
          </a:p>
          <a:p>
            <a:pPr marL="0" indent="0">
              <a:buNone/>
            </a:pPr>
            <a:r>
              <a:rPr lang="bg-BG" dirty="0"/>
              <a:t>Слаб – 1 ученик</a:t>
            </a:r>
          </a:p>
          <a:p>
            <a:pPr marL="0" indent="0">
              <a:buNone/>
            </a:pPr>
            <a:r>
              <a:rPr lang="bg-BG" dirty="0"/>
              <a:t>Среден успех: Много добър 5.18</a:t>
            </a:r>
          </a:p>
        </p:txBody>
      </p:sp>
    </p:spTree>
    <p:extLst>
      <p:ext uri="{BB962C8B-B14F-4D97-AF65-F5344CB8AC3E}">
        <p14:creationId xmlns:p14="http://schemas.microsoft.com/office/powerpoint/2010/main" val="2695598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3FEC74E-12BB-6204-59F7-F95D2A8DD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/>
              <a:t>Типични грешки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F25857B7-D5A5-D0BB-C4B3-FF2F3ABCD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При правопис на звучни съгласни в средата и в края на думата;</a:t>
            </a:r>
          </a:p>
          <a:p>
            <a:r>
              <a:rPr lang="bg-BG" dirty="0"/>
              <a:t>Неправилна употреба на и/й;</a:t>
            </a:r>
          </a:p>
          <a:p>
            <a:r>
              <a:rPr lang="bg-BG" dirty="0"/>
              <a:t>Правопис на думи с </a:t>
            </a:r>
            <a:r>
              <a:rPr lang="bg-BG" dirty="0" err="1"/>
              <a:t>йо</a:t>
            </a:r>
            <a:r>
              <a:rPr lang="bg-BG" dirty="0"/>
              <a:t>/</a:t>
            </a:r>
            <a:r>
              <a:rPr lang="bg-BG" dirty="0" err="1"/>
              <a:t>ьо</a:t>
            </a:r>
            <a:r>
              <a:rPr lang="bg-BG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903884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0B26990-BF9E-C5AC-2F4C-1116F33B4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Анализ на учебно – възпитателната работа през първи учебен срок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ED54CDA4-1EDA-EA84-65B7-038527612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Дисциплина</a:t>
            </a:r>
          </a:p>
          <a:p>
            <a:r>
              <a:rPr lang="bg-BG" dirty="0"/>
              <a:t>Поведение</a:t>
            </a:r>
          </a:p>
          <a:p>
            <a:r>
              <a:rPr lang="bg-BG" dirty="0"/>
              <a:t>Отношение</a:t>
            </a:r>
          </a:p>
        </p:txBody>
      </p:sp>
    </p:spTree>
    <p:extLst>
      <p:ext uri="{BB962C8B-B14F-4D97-AF65-F5344CB8AC3E}">
        <p14:creationId xmlns:p14="http://schemas.microsoft.com/office/powerpoint/2010/main" val="31616454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рганични">
  <a:themeElements>
    <a:clrScheme name="Органични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Органични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рганични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Органичен</Template>
  <TotalTime>72</TotalTime>
  <Words>294</Words>
  <Application>Microsoft Office PowerPoint</Application>
  <PresentationFormat>Широк екран</PresentationFormat>
  <Paragraphs>61</Paragraphs>
  <Slides>13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13</vt:i4>
      </vt:variant>
    </vt:vector>
  </HeadingPairs>
  <TitlesOfParts>
    <vt:vector size="16" baseType="lpstr">
      <vt:lpstr>Arial</vt:lpstr>
      <vt:lpstr>Garamond</vt:lpstr>
      <vt:lpstr>Органични</vt:lpstr>
      <vt:lpstr>Родителска среща</vt:lpstr>
      <vt:lpstr>Дневен ред</vt:lpstr>
      <vt:lpstr>1. Анализ на резултатите от междинните равнища</vt:lpstr>
      <vt:lpstr>Типични грешки</vt:lpstr>
      <vt:lpstr>1. Анализ на резултатите от междинни равнища</vt:lpstr>
      <vt:lpstr>Типични грешки</vt:lpstr>
      <vt:lpstr>Анализ на резултатите от междинна диагностика</vt:lpstr>
      <vt:lpstr>Типични грешки</vt:lpstr>
      <vt:lpstr>Анализ на учебно – възпитателната работа през първи учебен срок</vt:lpstr>
      <vt:lpstr>Клуб „Испански с Калина“</vt:lpstr>
      <vt:lpstr>Учебни помагала</vt:lpstr>
      <vt:lpstr>Други</vt:lpstr>
      <vt:lpstr>Благодаря за вниманието!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Родителска среща</dc:title>
  <dc:creator>Теодора С. Петрова</dc:creator>
  <cp:lastModifiedBy>Теодора С. Петрова</cp:lastModifiedBy>
  <cp:revision>24</cp:revision>
  <dcterms:created xsi:type="dcterms:W3CDTF">2023-01-26T10:13:52Z</dcterms:created>
  <dcterms:modified xsi:type="dcterms:W3CDTF">2023-02-06T08:14:25Z</dcterms:modified>
</cp:coreProperties>
</file>