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custDataLst>
    <p:tags r:id="rId18"/>
  </p:custDataLst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7DC-4DBC-43DB-9F5D-6C09A97EFFE3}" type="datetimeFigureOut">
              <a:rPr lang="bg-BG" smtClean="0"/>
              <a:t>17.11.2011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EE7E-6280-478F-9057-BD173C8940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22479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7DC-4DBC-43DB-9F5D-6C09A97EFFE3}" type="datetimeFigureOut">
              <a:rPr lang="bg-BG" smtClean="0"/>
              <a:t>17.11.2011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EE7E-6280-478F-9057-BD173C8940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94107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7DC-4DBC-43DB-9F5D-6C09A97EFFE3}" type="datetimeFigureOut">
              <a:rPr lang="bg-BG" smtClean="0"/>
              <a:t>17.11.2011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EE7E-6280-478F-9057-BD173C8940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1524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7DC-4DBC-43DB-9F5D-6C09A97EFFE3}" type="datetimeFigureOut">
              <a:rPr lang="bg-BG" smtClean="0"/>
              <a:t>17.11.2011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EE7E-6280-478F-9057-BD173C8940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39209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7DC-4DBC-43DB-9F5D-6C09A97EFFE3}" type="datetimeFigureOut">
              <a:rPr lang="bg-BG" smtClean="0"/>
              <a:t>17.11.2011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EE7E-6280-478F-9057-BD173C8940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6843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7DC-4DBC-43DB-9F5D-6C09A97EFFE3}" type="datetimeFigureOut">
              <a:rPr lang="bg-BG" smtClean="0"/>
              <a:t>17.11.2011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EE7E-6280-478F-9057-BD173C8940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03724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7DC-4DBC-43DB-9F5D-6C09A97EFFE3}" type="datetimeFigureOut">
              <a:rPr lang="bg-BG" smtClean="0"/>
              <a:t>17.11.2011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EE7E-6280-478F-9057-BD173C8940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4278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7DC-4DBC-43DB-9F5D-6C09A97EFFE3}" type="datetimeFigureOut">
              <a:rPr lang="bg-BG" smtClean="0"/>
              <a:t>17.11.2011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EE7E-6280-478F-9057-BD173C8940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47912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7DC-4DBC-43DB-9F5D-6C09A97EFFE3}" type="datetimeFigureOut">
              <a:rPr lang="bg-BG" smtClean="0"/>
              <a:t>17.11.2011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EE7E-6280-478F-9057-BD173C8940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48179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7DC-4DBC-43DB-9F5D-6C09A97EFFE3}" type="datetimeFigureOut">
              <a:rPr lang="bg-BG" smtClean="0"/>
              <a:t>17.11.2011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EE7E-6280-478F-9057-BD173C8940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81473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7DC-4DBC-43DB-9F5D-6C09A97EFFE3}" type="datetimeFigureOut">
              <a:rPr lang="bg-BG" smtClean="0"/>
              <a:t>17.11.2011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EE7E-6280-478F-9057-BD173C8940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69654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557DC-4DBC-43DB-9F5D-6C09A97EFFE3}" type="datetimeFigureOut">
              <a:rPr lang="bg-BG" smtClean="0"/>
              <a:t>17.11.2011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2EE7E-6280-478F-9057-BD173C8940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5306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355976" y="1268760"/>
            <a:ext cx="4115085" cy="2052228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Трите състояния на водата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4932040" y="3921022"/>
            <a:ext cx="3128392" cy="1752600"/>
          </a:xfrm>
        </p:spPr>
        <p:txBody>
          <a:bodyPr>
            <a:normAutofit fontScale="70000" lnSpcReduction="20000"/>
          </a:bodyPr>
          <a:lstStyle/>
          <a:p>
            <a:r>
              <a:rPr lang="bg-BG" dirty="0" smtClean="0">
                <a:latin typeface="Festus" pitchFamily="2" charset="0"/>
              </a:rPr>
              <a:t>3 клас</a:t>
            </a:r>
          </a:p>
          <a:p>
            <a:r>
              <a:rPr lang="bg-BG" dirty="0" smtClean="0">
                <a:latin typeface="Festus" pitchFamily="2" charset="0"/>
              </a:rPr>
              <a:t>Човекът и природата </a:t>
            </a:r>
          </a:p>
          <a:p>
            <a:r>
              <a:rPr lang="bg-BG" dirty="0" smtClean="0">
                <a:latin typeface="Festus" pitchFamily="2" charset="0"/>
              </a:rPr>
              <a:t>Автори: М. Максимов, А. </a:t>
            </a:r>
            <a:r>
              <a:rPr lang="bg-BG" dirty="0" err="1" smtClean="0">
                <a:latin typeface="Festus" pitchFamily="2" charset="0"/>
              </a:rPr>
              <a:t>Епитропова</a:t>
            </a:r>
            <a:endParaRPr lang="bg-BG" dirty="0" smtClean="0">
              <a:latin typeface="Festus" pitchFamily="2" charset="0"/>
            </a:endParaRPr>
          </a:p>
          <a:p>
            <a:r>
              <a:rPr lang="bg-BG" dirty="0" smtClean="0">
                <a:latin typeface="Festus" pitchFamily="2" charset="0"/>
              </a:rPr>
              <a:t>Изд. </a:t>
            </a:r>
            <a:r>
              <a:rPr lang="bg-BG" dirty="0" err="1" smtClean="0">
                <a:latin typeface="Festus" pitchFamily="2" charset="0"/>
              </a:rPr>
              <a:t>Булвест</a:t>
            </a:r>
            <a:r>
              <a:rPr lang="bg-BG" dirty="0" smtClean="0">
                <a:latin typeface="Festus" pitchFamily="2" charset="0"/>
              </a:rPr>
              <a:t> 2000</a:t>
            </a:r>
          </a:p>
          <a:p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80728"/>
            <a:ext cx="3744416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97580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dirty="0" smtClean="0"/>
              <a:t>Какви състояния на водата откривате на рисунката?</a:t>
            </a:r>
            <a:endParaRPr lang="bg-BG" sz="3200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420888"/>
            <a:ext cx="4428317" cy="3271961"/>
          </a:xfrm>
        </p:spPr>
      </p:pic>
    </p:spTree>
    <p:extLst>
      <p:ext uri="{BB962C8B-B14F-4D97-AF65-F5344CB8AC3E}">
        <p14:creationId xmlns:p14="http://schemas.microsoft.com/office/powerpoint/2010/main" val="284613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Защо изсъхва прането?</a:t>
            </a:r>
            <a:endParaRPr lang="bg-BG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378" y="1680288"/>
            <a:ext cx="6211958" cy="4485016"/>
          </a:xfrm>
        </p:spPr>
      </p:pic>
    </p:spTree>
    <p:extLst>
      <p:ext uri="{BB962C8B-B14F-4D97-AF65-F5344CB8AC3E}">
        <p14:creationId xmlns:p14="http://schemas.microsoft.com/office/powerpoint/2010/main" val="3381331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dirty="0" smtClean="0"/>
              <a:t>Допълни изреченията с понятията: </a:t>
            </a:r>
            <a:r>
              <a:rPr lang="bg-BG" sz="2800" b="1" dirty="0" smtClean="0"/>
              <a:t>нагряване и охлаждане</a:t>
            </a:r>
            <a:r>
              <a:rPr lang="bg-BG" sz="2800" dirty="0" smtClean="0"/>
              <a:t>.</a:t>
            </a:r>
            <a:endParaRPr lang="bg-BG" sz="2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Снегът се топи при ……………………………</a:t>
            </a:r>
          </a:p>
          <a:p>
            <a:r>
              <a:rPr lang="bg-BG" dirty="0" smtClean="0"/>
              <a:t>Водата от чайника се изпарява при ………..</a:t>
            </a:r>
          </a:p>
          <a:p>
            <a:r>
              <a:rPr lang="bg-BG" dirty="0" smtClean="0"/>
              <a:t>Водата се превръща в лед при ………………</a:t>
            </a:r>
            <a:endParaRPr lang="bg-BG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5364088" y="1668640"/>
            <a:ext cx="1345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 smtClean="0"/>
              <a:t>нагряване</a:t>
            </a:r>
            <a:endParaRPr lang="bg-BG" dirty="0"/>
          </a:p>
        </p:txBody>
      </p:sp>
      <p:sp>
        <p:nvSpPr>
          <p:cNvPr id="5" name="Правоъгълник 4"/>
          <p:cNvSpPr/>
          <p:nvPr/>
        </p:nvSpPr>
        <p:spPr>
          <a:xfrm>
            <a:off x="7380312" y="2204864"/>
            <a:ext cx="1345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 smtClean="0"/>
              <a:t>нагряване</a:t>
            </a:r>
            <a:endParaRPr lang="bg-BG" dirty="0"/>
          </a:p>
        </p:txBody>
      </p:sp>
      <p:sp>
        <p:nvSpPr>
          <p:cNvPr id="6" name="Правоъгълник 5"/>
          <p:cNvSpPr/>
          <p:nvPr/>
        </p:nvSpPr>
        <p:spPr>
          <a:xfrm>
            <a:off x="6615377" y="2844131"/>
            <a:ext cx="1405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 smtClean="0"/>
              <a:t>охлаждане</a:t>
            </a:r>
            <a:endParaRPr lang="bg-BG" dirty="0"/>
          </a:p>
        </p:txBody>
      </p:sp>
      <p:pic>
        <p:nvPicPr>
          <p:cNvPr id="7" name="Картина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58" y="4077072"/>
            <a:ext cx="320992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591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bg-BG" sz="2800" dirty="0" smtClean="0"/>
              <a:t>Опиши какво показва опитът от картинката. Използвай понятията</a:t>
            </a:r>
            <a:r>
              <a:rPr lang="bg-BG" sz="2800" dirty="0" smtClean="0"/>
              <a:t>: </a:t>
            </a:r>
            <a:r>
              <a:rPr lang="bg-BG" sz="2800" b="1" dirty="0" smtClean="0"/>
              <a:t>изпарение и втечняване</a:t>
            </a:r>
            <a:r>
              <a:rPr lang="bg-BG" sz="2800" dirty="0" smtClean="0"/>
              <a:t>.</a:t>
            </a:r>
            <a:endParaRPr lang="bg-BG" sz="2800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53"/>
          <a:stretch/>
        </p:blipFill>
        <p:spPr>
          <a:xfrm>
            <a:off x="827584" y="1916832"/>
            <a:ext cx="7632848" cy="4143665"/>
          </a:xfrm>
        </p:spPr>
      </p:pic>
    </p:spTree>
    <p:extLst>
      <p:ext uri="{BB962C8B-B14F-4D97-AF65-F5344CB8AC3E}">
        <p14:creationId xmlns:p14="http://schemas.microsoft.com/office/powerpoint/2010/main" val="3054165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В какви състояния е водата на картинките?</a:t>
            </a:r>
            <a:endParaRPr lang="bg-BG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19276"/>
            <a:ext cx="3312368" cy="2616770"/>
          </a:xfrm>
        </p:spPr>
      </p:pic>
      <p:pic>
        <p:nvPicPr>
          <p:cNvPr id="5" name="Картина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57" b="35421"/>
          <a:stretch/>
        </p:blipFill>
        <p:spPr>
          <a:xfrm>
            <a:off x="4644008" y="2636912"/>
            <a:ext cx="3504649" cy="2632407"/>
          </a:xfrm>
          <a:prstGeom prst="rect">
            <a:avLst/>
          </a:prstGeom>
        </p:spPr>
      </p:pic>
      <p:cxnSp>
        <p:nvCxnSpPr>
          <p:cNvPr id="7" name="Съединител &quot;права стрелка&quot; 6"/>
          <p:cNvCxnSpPr/>
          <p:nvPr/>
        </p:nvCxnSpPr>
        <p:spPr>
          <a:xfrm flipH="1">
            <a:off x="2843808" y="1988840"/>
            <a:ext cx="1224136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Съединител &quot;права стрелка&quot; 8"/>
          <p:cNvCxnSpPr/>
          <p:nvPr/>
        </p:nvCxnSpPr>
        <p:spPr>
          <a:xfrm flipH="1">
            <a:off x="2123728" y="3140968"/>
            <a:ext cx="2376264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Съединител &quot;права стрелка&quot; 10"/>
          <p:cNvCxnSpPr/>
          <p:nvPr/>
        </p:nvCxnSpPr>
        <p:spPr>
          <a:xfrm flipH="1">
            <a:off x="5796136" y="2276872"/>
            <a:ext cx="1944216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827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речник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b="1" dirty="0" smtClean="0">
                <a:solidFill>
                  <a:srgbClr val="FF0000"/>
                </a:solidFill>
              </a:rPr>
              <a:t>втечняване - </a:t>
            </a:r>
            <a:r>
              <a:rPr lang="bg-BG" b="1" dirty="0" smtClean="0">
                <a:solidFill>
                  <a:srgbClr val="00B0F0"/>
                </a:solidFill>
              </a:rPr>
              <a:t>преминаването на водата от газообразно състояние в течно състояние;</a:t>
            </a:r>
          </a:p>
          <a:p>
            <a:r>
              <a:rPr lang="bg-BG" b="1" dirty="0" smtClean="0">
                <a:solidFill>
                  <a:srgbClr val="FF0000"/>
                </a:solidFill>
              </a:rPr>
              <a:t>изпарение -</a:t>
            </a:r>
            <a:r>
              <a:rPr lang="bg-BG" b="1" dirty="0" smtClean="0">
                <a:solidFill>
                  <a:srgbClr val="00B0F0"/>
                </a:solidFill>
              </a:rPr>
              <a:t>преминаването на водата от течно  в газообразно състояние; </a:t>
            </a:r>
          </a:p>
          <a:p>
            <a:r>
              <a:rPr lang="bg-BG" b="1" dirty="0" smtClean="0">
                <a:solidFill>
                  <a:srgbClr val="FF0000"/>
                </a:solidFill>
              </a:rPr>
              <a:t>топене - </a:t>
            </a:r>
            <a:r>
              <a:rPr lang="bg-BG" b="1" dirty="0" smtClean="0">
                <a:solidFill>
                  <a:srgbClr val="00B0F0"/>
                </a:solidFill>
              </a:rPr>
              <a:t>преминаването на водата от твърдо в  течно състояние;</a:t>
            </a:r>
            <a:endParaRPr lang="bg-BG" b="1" dirty="0" smtClean="0">
              <a:solidFill>
                <a:srgbClr val="FF0000"/>
              </a:solidFill>
            </a:endParaRPr>
          </a:p>
          <a:p>
            <a:r>
              <a:rPr lang="bg-BG" b="1" dirty="0" smtClean="0">
                <a:solidFill>
                  <a:srgbClr val="FF0000"/>
                </a:solidFill>
              </a:rPr>
              <a:t>замръзване - </a:t>
            </a:r>
            <a:r>
              <a:rPr lang="bg-BG" b="1" dirty="0" smtClean="0">
                <a:solidFill>
                  <a:srgbClr val="00B0F0"/>
                </a:solidFill>
              </a:rPr>
              <a:t>преминаването на водата от течно в твърдо състояние.</a:t>
            </a:r>
            <a:endParaRPr lang="bg-BG" dirty="0" smtClean="0"/>
          </a:p>
          <a:p>
            <a:pPr marL="0" indent="0">
              <a:buNone/>
            </a:pPr>
            <a:endParaRPr lang="bg-BG" b="1" dirty="0" smtClean="0">
              <a:solidFill>
                <a:srgbClr val="FF0000"/>
              </a:solidFill>
            </a:endParaRPr>
          </a:p>
          <a:p>
            <a:endParaRPr lang="bg-BG" b="1" dirty="0" smtClean="0">
              <a:solidFill>
                <a:srgbClr val="FF0000"/>
              </a:solidFill>
            </a:endParaRPr>
          </a:p>
          <a:p>
            <a:endParaRPr lang="bg-BG" b="1" dirty="0" smtClean="0">
              <a:solidFill>
                <a:srgbClr val="FF0000"/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52600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364704"/>
          </a:xfrm>
        </p:spPr>
        <p:txBody>
          <a:bodyPr>
            <a:normAutofit/>
          </a:bodyPr>
          <a:lstStyle/>
          <a:p>
            <a:pPr algn="ctr"/>
            <a:r>
              <a:rPr lang="bg-BG" dirty="0" smtClean="0"/>
              <a:t>Урока подготви:</a:t>
            </a:r>
            <a:br>
              <a:rPr lang="bg-BG" dirty="0" smtClean="0"/>
            </a:br>
            <a:r>
              <a:rPr lang="bg-BG" dirty="0" err="1" smtClean="0"/>
              <a:t>Аничка</a:t>
            </a:r>
            <a:r>
              <a:rPr lang="bg-BG" dirty="0" smtClean="0"/>
              <a:t> Петкова</a:t>
            </a:r>
            <a:br>
              <a:rPr lang="bg-BG" dirty="0" smtClean="0"/>
            </a:br>
            <a:r>
              <a:rPr lang="bg-BG" dirty="0" smtClean="0"/>
              <a:t>ОУ „Иван Вазов“ гр. Видин</a:t>
            </a:r>
            <a:endParaRPr lang="bg-BG" dirty="0"/>
          </a:p>
        </p:txBody>
      </p:sp>
      <p:pic>
        <p:nvPicPr>
          <p:cNvPr id="7" name="Контейнер за картина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" r="7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04857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Лед, вода и водни пари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Водата тяло или вещество е?</a:t>
            </a:r>
          </a:p>
          <a:p>
            <a:r>
              <a:rPr lang="bg-BG" b="1" dirty="0" smtClean="0">
                <a:solidFill>
                  <a:srgbClr val="00B0F0"/>
                </a:solidFill>
              </a:rPr>
              <a:t>Водата е тяло и вещество.</a:t>
            </a:r>
          </a:p>
          <a:p>
            <a:r>
              <a:rPr lang="bg-BG" dirty="0" smtClean="0"/>
              <a:t>Водата е тяло, защото има постоянна маса, определен обем и заема формата на съда, в който е налята.</a:t>
            </a:r>
          </a:p>
          <a:p>
            <a:r>
              <a:rPr lang="bg-BG" dirty="0" smtClean="0"/>
              <a:t>Водата е вещество, защото е прозрачна, без цвят и мирис и може да разтваря други вещества.</a:t>
            </a: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268760"/>
            <a:ext cx="2130855" cy="229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423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лед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Ледът е твърдо тяло.</a:t>
            </a:r>
          </a:p>
          <a:p>
            <a:r>
              <a:rPr lang="bg-BG" dirty="0" smtClean="0"/>
              <a:t>Водата в леда се намира в твърдо състояние.</a:t>
            </a: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149080"/>
            <a:ext cx="2857500" cy="2066925"/>
          </a:xfrm>
          <a:prstGeom prst="rect">
            <a:avLst/>
          </a:prstGeom>
        </p:spPr>
      </p:pic>
      <p:pic>
        <p:nvPicPr>
          <p:cNvPr id="5" name="Картина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036" y="4149079"/>
            <a:ext cx="2755900" cy="2066925"/>
          </a:xfrm>
          <a:prstGeom prst="rect">
            <a:avLst/>
          </a:prstGeom>
        </p:spPr>
      </p:pic>
      <p:pic>
        <p:nvPicPr>
          <p:cNvPr id="6" name="Картина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391" y="4120968"/>
            <a:ext cx="2755900" cy="206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698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</p:spPr>
        <p:txBody>
          <a:bodyPr/>
          <a:lstStyle/>
          <a:p>
            <a:r>
              <a:rPr lang="bg-BG" dirty="0" smtClean="0"/>
              <a:t>лаборанти</a:t>
            </a:r>
            <a:endParaRPr lang="bg-BG" dirty="0"/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idx="1"/>
          </p:nvPr>
        </p:nvSpPr>
        <p:spPr>
          <a:xfrm>
            <a:off x="2123728" y="1196752"/>
            <a:ext cx="6635080" cy="2160240"/>
          </a:xfrm>
        </p:spPr>
        <p:txBody>
          <a:bodyPr/>
          <a:lstStyle/>
          <a:p>
            <a:r>
              <a:rPr lang="bg-BG" dirty="0" smtClean="0"/>
              <a:t>Налейте вода в съд за лед. Поставете в камерата на хладилника. Какво ще се случи с водата във формичката?</a:t>
            </a:r>
            <a:endParaRPr lang="bg-BG" dirty="0"/>
          </a:p>
        </p:txBody>
      </p:sp>
      <p:pic>
        <p:nvPicPr>
          <p:cNvPr id="6" name="Контейнер за съдържание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4698"/>
            <a:ext cx="1728192" cy="1782662"/>
          </a:xfrm>
          <a:prstGeom prst="rect">
            <a:avLst/>
          </a:prstGeom>
        </p:spPr>
      </p:pic>
      <p:sp>
        <p:nvSpPr>
          <p:cNvPr id="7" name="Текстово поле 6"/>
          <p:cNvSpPr txBox="1"/>
          <p:nvPr/>
        </p:nvSpPr>
        <p:spPr>
          <a:xfrm>
            <a:off x="611560" y="3671961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00B0F0"/>
                </a:solidFill>
              </a:rPr>
              <a:t>ИЗВОД:  водата се охлажда и след известно време се превръща в лед. </a:t>
            </a:r>
            <a:endParaRPr lang="bg-BG" b="1" dirty="0">
              <a:solidFill>
                <a:srgbClr val="00B0F0"/>
              </a:solidFill>
            </a:endParaRPr>
          </a:p>
        </p:txBody>
      </p:sp>
      <p:pic>
        <p:nvPicPr>
          <p:cNvPr id="8" name="Картина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33" y="2446541"/>
            <a:ext cx="1619476" cy="885949"/>
          </a:xfrm>
          <a:prstGeom prst="rect">
            <a:avLst/>
          </a:prstGeom>
        </p:spPr>
      </p:pic>
      <p:sp>
        <p:nvSpPr>
          <p:cNvPr id="9" name="Правоъгълник 8"/>
          <p:cNvSpPr/>
          <p:nvPr/>
        </p:nvSpPr>
        <p:spPr>
          <a:xfrm>
            <a:off x="740033" y="4365104"/>
            <a:ext cx="2103775" cy="10081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/>
              <a:t>замръзване</a:t>
            </a:r>
            <a:endParaRPr lang="bg-BG" sz="2400" b="1" dirty="0"/>
          </a:p>
        </p:txBody>
      </p:sp>
      <p:sp>
        <p:nvSpPr>
          <p:cNvPr id="10" name="Текстово поле 9"/>
          <p:cNvSpPr txBox="1"/>
          <p:nvPr/>
        </p:nvSpPr>
        <p:spPr>
          <a:xfrm>
            <a:off x="3912163" y="4513176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FF0000"/>
                </a:solidFill>
              </a:rPr>
              <a:t>Преминаването на водата от течно в твърдо състояние се нарича замръзване</a:t>
            </a:r>
            <a:r>
              <a:rPr lang="bg-BG" dirty="0" smtClean="0"/>
              <a:t>.</a:t>
            </a:r>
            <a:endParaRPr lang="bg-BG" dirty="0"/>
          </a:p>
        </p:txBody>
      </p:sp>
      <p:cxnSp>
        <p:nvCxnSpPr>
          <p:cNvPr id="12" name="Съединител &quot;права стрелка&quot; 11"/>
          <p:cNvCxnSpPr/>
          <p:nvPr/>
        </p:nvCxnSpPr>
        <p:spPr>
          <a:xfrm flipH="1">
            <a:off x="2860275" y="4869160"/>
            <a:ext cx="10518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961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вода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Водата в чашата се намира в течно състояние.</a:t>
            </a: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564904"/>
            <a:ext cx="2671167" cy="3426649"/>
          </a:xfrm>
          <a:prstGeom prst="rect">
            <a:avLst/>
          </a:prstGeom>
        </p:spPr>
      </p:pic>
      <p:pic>
        <p:nvPicPr>
          <p:cNvPr id="5" name="Картина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49478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546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</p:spPr>
        <p:txBody>
          <a:bodyPr/>
          <a:lstStyle/>
          <a:p>
            <a:r>
              <a:rPr lang="bg-BG" dirty="0" smtClean="0"/>
              <a:t>лаборанти</a:t>
            </a:r>
            <a:endParaRPr lang="bg-BG" dirty="0"/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idx="1"/>
          </p:nvPr>
        </p:nvSpPr>
        <p:spPr>
          <a:xfrm>
            <a:off x="581680" y="2248543"/>
            <a:ext cx="4350360" cy="2160240"/>
          </a:xfrm>
        </p:spPr>
        <p:txBody>
          <a:bodyPr>
            <a:normAutofit fontScale="85000" lnSpcReduction="20000"/>
          </a:bodyPr>
          <a:lstStyle/>
          <a:p>
            <a:r>
              <a:rPr lang="bg-BG" dirty="0" smtClean="0"/>
              <a:t>Извадете от хладилника формичката за лед. Какво ще се случи с леда във формичката, ако го оставим на топло?</a:t>
            </a:r>
            <a:endParaRPr lang="bg-BG" dirty="0"/>
          </a:p>
        </p:txBody>
      </p:sp>
      <p:pic>
        <p:nvPicPr>
          <p:cNvPr id="6" name="Контейнер за съдържание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4698"/>
            <a:ext cx="1728192" cy="1782662"/>
          </a:xfrm>
          <a:prstGeom prst="rect">
            <a:avLst/>
          </a:prstGeom>
        </p:spPr>
      </p:pic>
      <p:sp>
        <p:nvSpPr>
          <p:cNvPr id="7" name="Текстово поле 6"/>
          <p:cNvSpPr txBox="1"/>
          <p:nvPr/>
        </p:nvSpPr>
        <p:spPr>
          <a:xfrm>
            <a:off x="581680" y="443711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00B0F0"/>
                </a:solidFill>
              </a:rPr>
              <a:t>ИЗВОД:  след известно време леда ще започне да се топи и ще се превърне в течност. </a:t>
            </a:r>
            <a:endParaRPr lang="bg-BG" b="1" dirty="0">
              <a:solidFill>
                <a:srgbClr val="00B0F0"/>
              </a:solidFill>
            </a:endParaRPr>
          </a:p>
        </p:txBody>
      </p:sp>
      <p:pic>
        <p:nvPicPr>
          <p:cNvPr id="8" name="Картина 7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486"/>
          <a:stretch/>
        </p:blipFill>
        <p:spPr>
          <a:xfrm>
            <a:off x="4998190" y="2177360"/>
            <a:ext cx="3597026" cy="2098089"/>
          </a:xfrm>
          <a:prstGeom prst="rect">
            <a:avLst/>
          </a:prstGeom>
        </p:spPr>
      </p:pic>
      <p:sp>
        <p:nvSpPr>
          <p:cNvPr id="9" name="Правоъгълник 8"/>
          <p:cNvSpPr/>
          <p:nvPr/>
        </p:nvSpPr>
        <p:spPr>
          <a:xfrm>
            <a:off x="608680" y="5372894"/>
            <a:ext cx="2103775" cy="10081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/>
              <a:t>топене</a:t>
            </a:r>
            <a:endParaRPr lang="bg-BG" sz="2400" b="1" dirty="0"/>
          </a:p>
        </p:txBody>
      </p:sp>
      <p:sp>
        <p:nvSpPr>
          <p:cNvPr id="10" name="Текстово поле 9"/>
          <p:cNvSpPr txBox="1"/>
          <p:nvPr/>
        </p:nvSpPr>
        <p:spPr>
          <a:xfrm>
            <a:off x="3923928" y="5553784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FF0000"/>
                </a:solidFill>
              </a:rPr>
              <a:t>Преминаването на водата от твърдо в  течно състояние се нарича топене.</a:t>
            </a:r>
            <a:endParaRPr lang="bg-BG" b="1" dirty="0">
              <a:solidFill>
                <a:srgbClr val="FF0000"/>
              </a:solidFill>
            </a:endParaRPr>
          </a:p>
        </p:txBody>
      </p:sp>
      <p:cxnSp>
        <p:nvCxnSpPr>
          <p:cNvPr id="12" name="Съединител &quot;права стрелка&quot; 11"/>
          <p:cNvCxnSpPr/>
          <p:nvPr/>
        </p:nvCxnSpPr>
        <p:spPr>
          <a:xfrm flipH="1">
            <a:off x="2810963" y="5876950"/>
            <a:ext cx="10518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6408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Водни пари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Водните пари са газ.</a:t>
            </a:r>
          </a:p>
          <a:p>
            <a:r>
              <a:rPr lang="bg-BG" dirty="0" smtClean="0"/>
              <a:t>Водата във водните пари са в газообразно състояние.</a:t>
            </a: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390"/>
          <a:stretch/>
        </p:blipFill>
        <p:spPr>
          <a:xfrm>
            <a:off x="6444208" y="3429000"/>
            <a:ext cx="1581150" cy="2166257"/>
          </a:xfrm>
          <a:prstGeom prst="rect">
            <a:avLst/>
          </a:prstGeom>
        </p:spPr>
      </p:pic>
      <p:pic>
        <p:nvPicPr>
          <p:cNvPr id="6" name="Картина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40" y="3595252"/>
            <a:ext cx="2742857" cy="177142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640590"/>
            <a:ext cx="180975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902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</p:spPr>
        <p:txBody>
          <a:bodyPr/>
          <a:lstStyle/>
          <a:p>
            <a:r>
              <a:rPr lang="bg-BG" dirty="0" smtClean="0"/>
              <a:t>лаборанти</a:t>
            </a:r>
            <a:endParaRPr lang="bg-BG" dirty="0"/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idx="1"/>
          </p:nvPr>
        </p:nvSpPr>
        <p:spPr>
          <a:xfrm>
            <a:off x="581680" y="2248543"/>
            <a:ext cx="4350360" cy="2160240"/>
          </a:xfrm>
        </p:spPr>
        <p:txBody>
          <a:bodyPr>
            <a:normAutofit fontScale="92500" lnSpcReduction="10000"/>
          </a:bodyPr>
          <a:lstStyle/>
          <a:p>
            <a:r>
              <a:rPr lang="bg-BG" dirty="0" smtClean="0"/>
              <a:t>Поставете чаша с вода на радиатора. Наблюдавайте какво ще се случи след 10 минути.</a:t>
            </a:r>
            <a:endParaRPr lang="bg-BG" dirty="0"/>
          </a:p>
        </p:txBody>
      </p:sp>
      <p:pic>
        <p:nvPicPr>
          <p:cNvPr id="6" name="Контейнер за съдържание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4698"/>
            <a:ext cx="1728192" cy="1782662"/>
          </a:xfrm>
          <a:prstGeom prst="rect">
            <a:avLst/>
          </a:prstGeom>
        </p:spPr>
      </p:pic>
      <p:sp>
        <p:nvSpPr>
          <p:cNvPr id="7" name="Текстово поле 6"/>
          <p:cNvSpPr txBox="1"/>
          <p:nvPr/>
        </p:nvSpPr>
        <p:spPr>
          <a:xfrm>
            <a:off x="581680" y="443711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00B0F0"/>
                </a:solidFill>
              </a:rPr>
              <a:t>ИЗВОД:  след известно време нивото на водата намалява. </a:t>
            </a:r>
            <a:endParaRPr lang="bg-BG" b="1" dirty="0">
              <a:solidFill>
                <a:srgbClr val="00B0F0"/>
              </a:solidFill>
            </a:endParaRPr>
          </a:p>
        </p:txBody>
      </p:sp>
      <p:pic>
        <p:nvPicPr>
          <p:cNvPr id="8" name="Картина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371127"/>
            <a:ext cx="4167231" cy="1769841"/>
          </a:xfrm>
          <a:prstGeom prst="rect">
            <a:avLst/>
          </a:prstGeom>
        </p:spPr>
      </p:pic>
      <p:sp>
        <p:nvSpPr>
          <p:cNvPr id="9" name="Правоъгълник 8"/>
          <p:cNvSpPr/>
          <p:nvPr/>
        </p:nvSpPr>
        <p:spPr>
          <a:xfrm>
            <a:off x="608680" y="5372894"/>
            <a:ext cx="2103775" cy="10081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/>
              <a:t>изпарение</a:t>
            </a:r>
            <a:endParaRPr lang="bg-BG" sz="2400" b="1" dirty="0"/>
          </a:p>
        </p:txBody>
      </p:sp>
      <p:sp>
        <p:nvSpPr>
          <p:cNvPr id="10" name="Текстово поле 9"/>
          <p:cNvSpPr txBox="1"/>
          <p:nvPr/>
        </p:nvSpPr>
        <p:spPr>
          <a:xfrm>
            <a:off x="3923928" y="55537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FF0000"/>
                </a:solidFill>
              </a:rPr>
              <a:t>Преминаването на водата от течно  в газообразно състояние се нарича изпарение.</a:t>
            </a:r>
            <a:endParaRPr lang="bg-BG" b="1" dirty="0">
              <a:solidFill>
                <a:srgbClr val="FF0000"/>
              </a:solidFill>
            </a:endParaRPr>
          </a:p>
        </p:txBody>
      </p:sp>
      <p:cxnSp>
        <p:nvCxnSpPr>
          <p:cNvPr id="12" name="Съединител &quot;права стрелка&quot; 11"/>
          <p:cNvCxnSpPr/>
          <p:nvPr/>
        </p:nvCxnSpPr>
        <p:spPr>
          <a:xfrm flipH="1">
            <a:off x="2810963" y="5876950"/>
            <a:ext cx="10518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118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</p:spPr>
        <p:txBody>
          <a:bodyPr/>
          <a:lstStyle/>
          <a:p>
            <a:r>
              <a:rPr lang="bg-BG" dirty="0" smtClean="0"/>
              <a:t>лаборанти</a:t>
            </a:r>
            <a:endParaRPr lang="bg-BG" dirty="0"/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idx="1"/>
          </p:nvPr>
        </p:nvSpPr>
        <p:spPr>
          <a:xfrm>
            <a:off x="581680" y="2248543"/>
            <a:ext cx="4350360" cy="2160240"/>
          </a:xfrm>
        </p:spPr>
        <p:txBody>
          <a:bodyPr>
            <a:normAutofit fontScale="92500" lnSpcReduction="10000"/>
          </a:bodyPr>
          <a:lstStyle/>
          <a:p>
            <a:r>
              <a:rPr lang="bg-BG" dirty="0" smtClean="0"/>
              <a:t>Наблюдавайте какво се случва с огледалото в банята, след пускането на топлата вода.</a:t>
            </a:r>
            <a:endParaRPr lang="bg-BG" dirty="0"/>
          </a:p>
        </p:txBody>
      </p:sp>
      <p:pic>
        <p:nvPicPr>
          <p:cNvPr id="6" name="Контейнер за съдържание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4698"/>
            <a:ext cx="1728192" cy="1782662"/>
          </a:xfrm>
          <a:prstGeom prst="rect">
            <a:avLst/>
          </a:prstGeom>
        </p:spPr>
      </p:pic>
      <p:sp>
        <p:nvSpPr>
          <p:cNvPr id="7" name="Текстово поле 6"/>
          <p:cNvSpPr txBox="1"/>
          <p:nvPr/>
        </p:nvSpPr>
        <p:spPr>
          <a:xfrm>
            <a:off x="581680" y="443711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00B0F0"/>
                </a:solidFill>
              </a:rPr>
              <a:t>ИЗВОД:  огледалото се покрива с малки водни капчици, които започват да текат. </a:t>
            </a:r>
            <a:endParaRPr lang="bg-BG" b="1" dirty="0">
              <a:solidFill>
                <a:srgbClr val="00B0F0"/>
              </a:solidFill>
            </a:endParaRPr>
          </a:p>
        </p:txBody>
      </p:sp>
      <p:pic>
        <p:nvPicPr>
          <p:cNvPr id="8" name="Картина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700808"/>
            <a:ext cx="3480973" cy="2633937"/>
          </a:xfrm>
          <a:prstGeom prst="rect">
            <a:avLst/>
          </a:prstGeom>
        </p:spPr>
      </p:pic>
      <p:sp>
        <p:nvSpPr>
          <p:cNvPr id="9" name="Правоъгълник 8"/>
          <p:cNvSpPr/>
          <p:nvPr/>
        </p:nvSpPr>
        <p:spPr>
          <a:xfrm>
            <a:off x="608680" y="5372894"/>
            <a:ext cx="2103775" cy="10081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/>
              <a:t>втечняване</a:t>
            </a:r>
            <a:endParaRPr lang="bg-BG" sz="2400" b="1" dirty="0"/>
          </a:p>
        </p:txBody>
      </p:sp>
      <p:sp>
        <p:nvSpPr>
          <p:cNvPr id="10" name="Текстово поле 9"/>
          <p:cNvSpPr txBox="1"/>
          <p:nvPr/>
        </p:nvSpPr>
        <p:spPr>
          <a:xfrm>
            <a:off x="3923928" y="55537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FF0000"/>
                </a:solidFill>
              </a:rPr>
              <a:t>Преминаването на водата от газообразно състояние в течно състояние се нарича втечняване.</a:t>
            </a:r>
            <a:endParaRPr lang="bg-BG" b="1" dirty="0">
              <a:solidFill>
                <a:srgbClr val="FF0000"/>
              </a:solidFill>
            </a:endParaRPr>
          </a:p>
        </p:txBody>
      </p:sp>
      <p:cxnSp>
        <p:nvCxnSpPr>
          <p:cNvPr id="12" name="Съединител &quot;права стрелка&quot; 11"/>
          <p:cNvCxnSpPr/>
          <p:nvPr/>
        </p:nvCxnSpPr>
        <p:spPr>
          <a:xfrm flipH="1">
            <a:off x="2810963" y="5876950"/>
            <a:ext cx="10518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22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9" grpId="0" animBg="1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084321721765c1e78434b475a698ad93964e1a"/>
</p:tagLst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 избор 7">
      <a:majorFont>
        <a:latin typeface="DS Note"/>
        <a:ea typeface=""/>
        <a:cs typeface=""/>
      </a:majorFont>
      <a:minorFont>
        <a:latin typeface="Cambri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425</Words>
  <Application>Microsoft Office PowerPoint</Application>
  <PresentationFormat>Презентация на цял екран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16</vt:i4>
      </vt:variant>
    </vt:vector>
  </HeadingPairs>
  <TitlesOfParts>
    <vt:vector size="17" baseType="lpstr">
      <vt:lpstr>Office тема</vt:lpstr>
      <vt:lpstr>Трите състояния на водата</vt:lpstr>
      <vt:lpstr>Лед, вода и водни пари</vt:lpstr>
      <vt:lpstr>лед</vt:lpstr>
      <vt:lpstr>лаборанти</vt:lpstr>
      <vt:lpstr>вода</vt:lpstr>
      <vt:lpstr>лаборанти</vt:lpstr>
      <vt:lpstr>Водни пари</vt:lpstr>
      <vt:lpstr>лаборанти</vt:lpstr>
      <vt:lpstr>лаборанти</vt:lpstr>
      <vt:lpstr>Какви състояния на водата откривате на рисунката?</vt:lpstr>
      <vt:lpstr>Защо изсъхва прането?</vt:lpstr>
      <vt:lpstr>Допълни изреченията с понятията: нагряване и охлаждане.</vt:lpstr>
      <vt:lpstr>Опиши какво показва опитът от картинката. Използвай понятията: изпарение и втечняване.</vt:lpstr>
      <vt:lpstr>В какви състояния е водата на картинките?</vt:lpstr>
      <vt:lpstr>речник</vt:lpstr>
      <vt:lpstr>Урока подготви: Аничка Петкова ОУ „Иван Вазов“ гр. Видин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Трите състояния на водата</dc:title>
  <dc:creator>OU  IVAN VAZOV</dc:creator>
  <cp:lastModifiedBy>OU  IVAN VAZOV</cp:lastModifiedBy>
  <cp:revision>10</cp:revision>
  <dcterms:created xsi:type="dcterms:W3CDTF">2011-11-17T18:36:50Z</dcterms:created>
  <dcterms:modified xsi:type="dcterms:W3CDTF">2011-11-17T20:15:33Z</dcterms:modified>
</cp:coreProperties>
</file>