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6" r:id="rId2"/>
    <p:sldId id="263" r:id="rId3"/>
    <p:sldId id="265" r:id="rId4"/>
    <p:sldId id="270" r:id="rId5"/>
    <p:sldId id="276" r:id="rId6"/>
    <p:sldId id="277" r:id="rId7"/>
    <p:sldId id="278" r:id="rId8"/>
    <p:sldId id="271" r:id="rId9"/>
    <p:sldId id="280" r:id="rId10"/>
    <p:sldId id="274" r:id="rId11"/>
    <p:sldId id="267" r:id="rId12"/>
    <p:sldId id="279" r:id="rId13"/>
    <p:sldId id="281" r:id="rId14"/>
    <p:sldId id="282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F4F41-EA8C-4707-886F-70627CA649E9}" type="datetimeFigureOut">
              <a:rPr lang="bg-BG" smtClean="0"/>
              <a:t>29.9.2013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EF44C-DC28-4B29-B943-E1B7C2EA194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8049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ПРАВИ СЕ ПОДРОБЕН ПРЕРАЗКАЗ НА ОТДЕЛНИТЕ МОМЕНТИ С ПОМОЩТА НА ОПОРНИТЕ ДУМИ/</a:t>
            </a:r>
            <a:r>
              <a:rPr lang="bg-BG" baseline="0" dirty="0" smtClean="0"/>
              <a:t> ТЕРМИНЪТ ИМ Е ПОЗНАТ ОТ ВТОРИ КЛАС/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F44C-DC28-4B29-B943-E1B7C2EA194F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96610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СЛАЙДЪТ СТОИ ПРЕД УЧЕНИЦИТЕ ПРЕЗ ВТОРИЯ ЧАС, ДОКАТО ПИШАТ!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F44C-DC28-4B29-B943-E1B7C2EA194F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82010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prstClr val="black">
                    <a:tint val="75000"/>
                  </a:prstClr>
                </a:solidFill>
              </a:rPr>
              <a:t>29.9.2013 г.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Ш. Ахмедова, IV ОУ "Иван Вазов", гр. Търговище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6BAA6-CF75-4051-AD6C-CD9A2E5E7FB4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8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prstClr val="black">
                    <a:tint val="75000"/>
                  </a:prstClr>
                </a:solidFill>
              </a:rPr>
              <a:t>29.9.2013 г.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Ш. Ахмедова, IV ОУ "Иван Вазов", гр. Търговище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80B80-65A1-4F8D-AEB5-097A160E2D5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8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prstClr val="black">
                    <a:tint val="75000"/>
                  </a:prstClr>
                </a:solidFill>
              </a:rPr>
              <a:t>29.9.2013 г.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Ш. Ахмедова, IV ОУ "Иван Вазов", гр. Търговище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401C-38F1-4F4C-9C48-F9BA31391C9D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8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prstClr val="black">
                    <a:tint val="75000"/>
                  </a:prstClr>
                </a:solidFill>
              </a:rPr>
              <a:t>29.9.2013 г.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Ш. Ахмедова, IV ОУ "Иван Вазов", гр. Търговище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B7A66-F08C-4A33-886A-2E8E2369DC74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9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prstClr val="black">
                    <a:tint val="75000"/>
                  </a:prstClr>
                </a:solidFill>
              </a:rPr>
              <a:t>29.9.2013 г.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Ш. Ахмедова, IV ОУ "Иван Вазов", гр. Търговище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4992E-6AC0-469A-8143-94ADB860F7E5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1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prstClr val="black">
                    <a:tint val="75000"/>
                  </a:prstClr>
                </a:solidFill>
              </a:rPr>
              <a:t>29.9.2013 г.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Ш. Ахмедова, IV ОУ "Иван Вазов", гр. Търговище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54699-FD7B-4632-BE6C-4F2884EFF01A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3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prstClr val="black">
                    <a:tint val="75000"/>
                  </a:prstClr>
                </a:solidFill>
              </a:rPr>
              <a:t>29.9.2013 г.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Ш. Ахмедова, IV ОУ "Иван Вазов", гр. Търговище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A670-6F20-4EBC-8219-D81D66BBA0DE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5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prstClr val="black">
                    <a:tint val="75000"/>
                  </a:prstClr>
                </a:solidFill>
              </a:rPr>
              <a:t>29.9.2013 г.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Ш. Ахмедова, IV ОУ "Иван Вазов", гр. Търговище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7D1EE-C7AF-48D0-8C83-DFF469FE62D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5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prstClr val="black">
                    <a:tint val="75000"/>
                  </a:prstClr>
                </a:solidFill>
              </a:rPr>
              <a:t>29.9.2013 г.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Ш. Ахмедова, IV ОУ "Иван Вазов", гр. Търговище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D14D9-D445-4742-B716-3C15EFB11DA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7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prstClr val="black">
                    <a:tint val="75000"/>
                  </a:prstClr>
                </a:solidFill>
              </a:rPr>
              <a:t>29.9.2013 г.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Ш. Ахмедова, IV ОУ "Иван Вазов", гр. Търговище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0513E-68DB-453C-97B1-AF029762EED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89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prstClr val="black">
                    <a:tint val="75000"/>
                  </a:prstClr>
                </a:solidFill>
              </a:rPr>
              <a:t>29.9.2013 г.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Ш. Ахмедова, IV ОУ "Иван Вазов", гр. Търговище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A9905-E847-4FEE-8E39-0EE73522A6E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bg-B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bg-BG" smtClean="0">
                <a:solidFill>
                  <a:prstClr val="black">
                    <a:tint val="75000"/>
                  </a:prstClr>
                </a:solidFill>
              </a:rPr>
              <a:t>29.9.2013 г.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Ш. Ахмедова, IV ОУ "Иван Вазов", гр. Търговище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364189-FE9A-4292-B7AD-E348F23FA7E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7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666223" y="1666215"/>
            <a:ext cx="6858000" cy="352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1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52864" y="1666214"/>
            <a:ext cx="6858000" cy="352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1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58083" y="1666215"/>
            <a:ext cx="6858000" cy="352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83530" y="2743415"/>
            <a:ext cx="66592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СЛИВИ ЗА СМЕТ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616" y="335846"/>
            <a:ext cx="71762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rowallia New" panose="020B0604020202020204" pitchFamily="34" charset="-34"/>
              </a:rPr>
              <a:t>ПОДРОБЕН ПРЕРАЗКАЗ</a:t>
            </a:r>
          </a:p>
          <a:p>
            <a:pPr algn="ctr"/>
            <a:r>
              <a:rPr lang="bg-BG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rowallia New" panose="020B0604020202020204" pitchFamily="34" charset="-34"/>
              </a:rPr>
              <a:t>НА ПРИКАЗКА</a:t>
            </a:r>
            <a:endParaRPr lang="en-US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5331966" y="5013176"/>
            <a:ext cx="3687233" cy="648072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g-BG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Развитие на </a:t>
            </a:r>
            <a:r>
              <a:rPr lang="bg-BG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речта </a:t>
            </a:r>
          </a:p>
          <a:p>
            <a:pPr lvl="0" algn="ctr"/>
            <a:r>
              <a:rPr lang="en-US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III </a:t>
            </a:r>
            <a:r>
              <a:rPr lang="bg-BG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клас, „Булвест“</a:t>
            </a:r>
            <a:endParaRPr lang="en-US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>
                <a:solidFill>
                  <a:prstClr val="black">
                    <a:tint val="75000"/>
                  </a:prstClr>
                </a:solidFill>
              </a:rPr>
              <a:t>29.9.2013 г.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Ш. Ахмедова, IV ОУ "Иван Вазов", гр. Търговище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4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5400" b="1" dirty="0" smtClean="0">
                <a:solidFill>
                  <a:srgbClr val="C00000"/>
                </a:solidFill>
              </a:rPr>
              <a:t>ОПОРНИ ДУМИ</a:t>
            </a:r>
            <a:endParaRPr lang="bg-BG" sz="5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3050088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solidFill>
                  <a:srgbClr val="0070C0"/>
                </a:solidFill>
              </a:rPr>
              <a:t>СЕЛЯНИНЪТ</a:t>
            </a:r>
          </a:p>
          <a:p>
            <a:r>
              <a:rPr lang="bg-BG" sz="3200" b="1" dirty="0" smtClean="0">
                <a:solidFill>
                  <a:srgbClr val="0070C0"/>
                </a:solidFill>
              </a:rPr>
              <a:t>СЛИВИ</a:t>
            </a:r>
          </a:p>
          <a:p>
            <a:r>
              <a:rPr lang="bg-BG" sz="3200" b="1" dirty="0" smtClean="0">
                <a:solidFill>
                  <a:srgbClr val="0070C0"/>
                </a:solidFill>
              </a:rPr>
              <a:t>СМЕТ</a:t>
            </a:r>
          </a:p>
          <a:p>
            <a:r>
              <a:rPr lang="bg-BG" sz="3200" b="1" dirty="0" smtClean="0">
                <a:solidFill>
                  <a:srgbClr val="0070C0"/>
                </a:solidFill>
              </a:rPr>
              <a:t>ПРОДАВАЛ</a:t>
            </a:r>
          </a:p>
          <a:p>
            <a:r>
              <a:rPr lang="bg-BG" sz="3200" b="1" dirty="0" smtClean="0">
                <a:solidFill>
                  <a:srgbClr val="0070C0"/>
                </a:solidFill>
              </a:rPr>
              <a:t>ЖЕНИ,МОМИ,БАБИ</a:t>
            </a:r>
            <a:endParaRPr lang="bg-BG" sz="3200" b="1" dirty="0">
              <a:solidFill>
                <a:srgbClr val="0070C0"/>
              </a:solidFill>
            </a:endParaRP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58" y="5949280"/>
            <a:ext cx="8229600" cy="73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73266" y="2803867"/>
            <a:ext cx="3168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solidFill>
                  <a:schemeClr val="accent6">
                    <a:lumMod val="75000"/>
                  </a:schemeClr>
                </a:solidFill>
              </a:rPr>
              <a:t>ХУБАВО МОМИЧЕ</a:t>
            </a:r>
          </a:p>
          <a:p>
            <a:r>
              <a:rPr lang="bg-BG" sz="3200" b="1" dirty="0" smtClean="0">
                <a:solidFill>
                  <a:schemeClr val="accent6">
                    <a:lumMod val="75000"/>
                  </a:schemeClr>
                </a:solidFill>
              </a:rPr>
              <a:t>ШЕПА СМЕТ</a:t>
            </a:r>
          </a:p>
          <a:p>
            <a:r>
              <a:rPr lang="bg-BG" sz="3200" b="1" dirty="0" smtClean="0">
                <a:solidFill>
                  <a:schemeClr val="accent6">
                    <a:lumMod val="75000"/>
                  </a:schemeClr>
                </a:solidFill>
              </a:rPr>
              <a:t>КЪЩОВНИЦА</a:t>
            </a:r>
          </a:p>
          <a:p>
            <a:r>
              <a:rPr lang="bg-BG" sz="3200" b="1" dirty="0" smtClean="0">
                <a:solidFill>
                  <a:schemeClr val="accent6">
                    <a:lumMod val="75000"/>
                  </a:schemeClr>
                </a:solidFill>
              </a:rPr>
              <a:t>ЧИСТНИЦА</a:t>
            </a:r>
          </a:p>
          <a:p>
            <a:r>
              <a:rPr lang="bg-BG" sz="3200" b="1" dirty="0" smtClean="0">
                <a:solidFill>
                  <a:schemeClr val="accent6">
                    <a:lumMod val="75000"/>
                  </a:schemeClr>
                </a:solidFill>
              </a:rPr>
              <a:t>СНАХА</a:t>
            </a:r>
            <a:endParaRPr lang="bg-BG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365" name="Picture 5" descr="C:\Users\Shery\Desktop\Razvitie na rechta\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17234"/>
            <a:ext cx="2068072" cy="154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Shery\Desktop\Razvitie na rechta\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21997"/>
            <a:ext cx="1659607" cy="165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Ш. Ахмедова, IV ОУ "Иван Вазов", гр. Търговище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142" y="980728"/>
            <a:ext cx="422285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Хайде, девойче, идвай да си купиш сливи!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Аз няма да си купя!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4499992" y="1488560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07166" y="3531957"/>
            <a:ext cx="58009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05646" y="5730348"/>
            <a:ext cx="9138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74318" y="188639"/>
            <a:ext cx="3450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600" b="1" i="1" dirty="0" smtClean="0">
                <a:solidFill>
                  <a:srgbClr val="C00000"/>
                </a:solidFill>
              </a:rPr>
              <a:t>ПРЕРАЗКАЗАНИ</a:t>
            </a:r>
            <a:r>
              <a:rPr lang="bg-BG" sz="3600" b="1" dirty="0" smtClean="0">
                <a:solidFill>
                  <a:srgbClr val="C00000"/>
                </a:solidFill>
              </a:rPr>
              <a:t>!</a:t>
            </a:r>
            <a:endParaRPr lang="bg-BG" sz="36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559" y="188640"/>
            <a:ext cx="3509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600" b="1" i="1" dirty="0" smtClean="0">
                <a:solidFill>
                  <a:srgbClr val="0070C0"/>
                </a:solidFill>
              </a:rPr>
              <a:t>ДУМИ НА ГЕРОИ</a:t>
            </a:r>
            <a:endParaRPr lang="bg-BG" sz="3600" b="1" i="1" dirty="0">
              <a:solidFill>
                <a:srgbClr val="0070C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77142" y="834971"/>
            <a:ext cx="4438874" cy="15139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Хайде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девойче, идвай да си купиш сливи!</a:t>
            </a:r>
          </a:p>
          <a:p>
            <a:pPr lvl="0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Аз няма да си купя!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55463" y="2631857"/>
            <a:ext cx="4386489" cy="1800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Е, хубава девойко, иди, иди донеси още малко смет!</a:t>
            </a:r>
          </a:p>
          <a:p>
            <a:pPr lvl="0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Нямаме повече, чичо! И това,  дето нося, ми дадоха съседите.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55463" y="4869160"/>
            <a:ext cx="4320480" cy="17223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Ха така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моме! Ти ще ми станеш снаха и ще бъдеш чистница и добра къщовница- рекъл сливарят и взел девойката за снаха.</a:t>
            </a:r>
          </a:p>
        </p:txBody>
      </p:sp>
      <p:sp>
        <p:nvSpPr>
          <p:cNvPr id="27" name="Round Diagonal Corner Rectangle 26"/>
          <p:cNvSpPr/>
          <p:nvPr/>
        </p:nvSpPr>
        <p:spPr>
          <a:xfrm>
            <a:off x="5220071" y="980728"/>
            <a:ext cx="3825537" cy="1368152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g-BG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Селянинът /повикал/ подканил/ момичето да си купи сливи, но то отаказало.</a:t>
            </a:r>
          </a:p>
        </p:txBody>
      </p:sp>
      <p:sp>
        <p:nvSpPr>
          <p:cNvPr id="28" name="Round Diagonal Corner Rectangle 27"/>
          <p:cNvSpPr/>
          <p:nvPr/>
        </p:nvSpPr>
        <p:spPr>
          <a:xfrm>
            <a:off x="5287261" y="2706392"/>
            <a:ext cx="3777669" cy="1651129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g-BG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Сливарят посъветвал / казал на/ девойката да донесе още смет. Тя му отговорила, че нямат. И тази, която носи, я дали съседите.</a:t>
            </a:r>
          </a:p>
        </p:txBody>
      </p:sp>
      <p:sp>
        <p:nvSpPr>
          <p:cNvPr id="29" name="Round Diagonal Corner Rectangle 28"/>
          <p:cNvSpPr/>
          <p:nvPr/>
        </p:nvSpPr>
        <p:spPr>
          <a:xfrm>
            <a:off x="5409713" y="5013176"/>
            <a:ext cx="3635896" cy="1722376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g-BG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Селянинът се зарадвал, че открил такава чистница и я взел за снаха.</a:t>
            </a:r>
          </a:p>
        </p:txBody>
      </p:sp>
      <p:pic>
        <p:nvPicPr>
          <p:cNvPr id="6151" name="Picture 7" descr="C:\Users\Shery\Desktop\15441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916" y="-65229"/>
            <a:ext cx="978594" cy="115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Date Placeholder 615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>
                <a:solidFill>
                  <a:prstClr val="black">
                    <a:tint val="75000"/>
                  </a:prstClr>
                </a:solidFill>
              </a:rPr>
              <a:t>29.9.2013 г.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153" name="Footer Placeholder 61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Ш. Ахмедова, IV ОУ "Иван Вазов", гр. Търговище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20" y="5949280"/>
            <a:ext cx="82296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 descr="C:\Users\Shery\Desktop\удивителен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5001"/>
            <a:ext cx="886408" cy="88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5656" y="172074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5400" b="1" dirty="0" smtClean="0">
                <a:solidFill>
                  <a:srgbClr val="C00000"/>
                </a:solidFill>
              </a:rPr>
              <a:t>ПРАВОПИС</a:t>
            </a:r>
            <a:endParaRPr lang="bg-BG" sz="5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795656"/>
            <a:ext cx="27705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dirty="0" smtClean="0"/>
              <a:t>сел</a:t>
            </a:r>
            <a:r>
              <a:rPr lang="bg-BG" sz="3600" b="1" dirty="0" smtClean="0">
                <a:solidFill>
                  <a:srgbClr val="FF0000"/>
                </a:solidFill>
              </a:rPr>
              <a:t>Я</a:t>
            </a:r>
            <a:r>
              <a:rPr lang="bg-BG" sz="3600" b="1" dirty="0" smtClean="0"/>
              <a:t>нин</a:t>
            </a:r>
          </a:p>
          <a:p>
            <a:r>
              <a:rPr lang="bg-BG" sz="3600" b="1" dirty="0" smtClean="0"/>
              <a:t>м</a:t>
            </a:r>
            <a:r>
              <a:rPr lang="bg-BG" sz="3600" b="1" dirty="0" smtClean="0">
                <a:solidFill>
                  <a:srgbClr val="FF0000"/>
                </a:solidFill>
              </a:rPr>
              <a:t>О</a:t>
            </a:r>
            <a:r>
              <a:rPr lang="bg-BG" sz="3600" b="1" dirty="0" smtClean="0"/>
              <a:t>миче</a:t>
            </a:r>
          </a:p>
          <a:p>
            <a:r>
              <a:rPr lang="bg-BG" sz="3600" b="1" dirty="0" smtClean="0"/>
              <a:t>к</a:t>
            </a:r>
            <a:r>
              <a:rPr lang="bg-BG" sz="3600" b="1" dirty="0" smtClean="0">
                <a:solidFill>
                  <a:srgbClr val="FF0000"/>
                </a:solidFill>
              </a:rPr>
              <a:t>Ъ</a:t>
            </a:r>
            <a:r>
              <a:rPr lang="bg-BG" sz="3600" b="1" dirty="0" smtClean="0"/>
              <a:t>щовница</a:t>
            </a:r>
          </a:p>
          <a:p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5605283" y="787369"/>
            <a:ext cx="3048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dirty="0" smtClean="0"/>
              <a:t>се на</a:t>
            </a:r>
            <a:r>
              <a:rPr lang="bg-BG" sz="3600" b="1" dirty="0" smtClean="0">
                <a:solidFill>
                  <a:srgbClr val="FF0000"/>
                </a:solidFill>
              </a:rPr>
              <a:t>Д</a:t>
            </a:r>
            <a:r>
              <a:rPr lang="bg-BG" sz="3600" b="1" dirty="0" smtClean="0"/>
              <a:t>преварват чис</a:t>
            </a:r>
            <a:r>
              <a:rPr lang="bg-BG" sz="3600" b="1" dirty="0" smtClean="0">
                <a:solidFill>
                  <a:srgbClr val="FF0000"/>
                </a:solidFill>
              </a:rPr>
              <a:t>Т</a:t>
            </a:r>
            <a:r>
              <a:rPr lang="bg-BG" sz="3600" b="1" dirty="0" smtClean="0"/>
              <a:t>ница</a:t>
            </a:r>
          </a:p>
          <a:p>
            <a:r>
              <a:rPr lang="bg-BG" sz="3600" b="1" dirty="0" smtClean="0"/>
              <a:t>с</a:t>
            </a:r>
            <a:r>
              <a:rPr lang="bg-BG" sz="3600" b="1" dirty="0" smtClean="0">
                <a:solidFill>
                  <a:srgbClr val="FF0000"/>
                </a:solidFill>
              </a:rPr>
              <a:t>Ъ</a:t>
            </a:r>
            <a:r>
              <a:rPr lang="bg-BG" sz="3600" b="1" dirty="0" smtClean="0"/>
              <a:t>се</a:t>
            </a:r>
            <a:r>
              <a:rPr lang="bg-BG" sz="3600" b="1" dirty="0" smtClean="0">
                <a:solidFill>
                  <a:srgbClr val="FF0000"/>
                </a:solidFill>
              </a:rPr>
              <a:t>Д</a:t>
            </a:r>
            <a:endParaRPr lang="bg-BG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795656"/>
            <a:ext cx="2812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dirty="0" smtClean="0"/>
              <a:t>с</a:t>
            </a:r>
            <a:r>
              <a:rPr lang="bg-BG" sz="3600" b="1" dirty="0" smtClean="0">
                <a:solidFill>
                  <a:srgbClr val="FF0000"/>
                </a:solidFill>
              </a:rPr>
              <a:t>Ъ</a:t>
            </a:r>
            <a:r>
              <a:rPr lang="bg-BG" sz="3600" b="1" dirty="0" smtClean="0"/>
              <a:t>бере</a:t>
            </a:r>
          </a:p>
          <a:p>
            <a:r>
              <a:rPr lang="bg-BG" sz="3600" b="1" dirty="0" smtClean="0"/>
              <a:t>рек</a:t>
            </a:r>
            <a:r>
              <a:rPr lang="bg-BG" sz="3600" b="1" dirty="0" smtClean="0">
                <a:solidFill>
                  <a:srgbClr val="FF0000"/>
                </a:solidFill>
              </a:rPr>
              <a:t>Ъ</a:t>
            </a:r>
            <a:r>
              <a:rPr lang="bg-BG" sz="3600" b="1" dirty="0" smtClean="0"/>
              <a:t>л</a:t>
            </a:r>
          </a:p>
          <a:p>
            <a:r>
              <a:rPr lang="bg-BG" sz="3600" b="1" dirty="0" smtClean="0"/>
              <a:t>д</a:t>
            </a:r>
            <a:r>
              <a:rPr lang="bg-BG" sz="3600" b="1" dirty="0" smtClean="0">
                <a:solidFill>
                  <a:srgbClr val="FF0000"/>
                </a:solidFill>
              </a:rPr>
              <a:t>Е</a:t>
            </a:r>
            <a:r>
              <a:rPr lang="bg-BG" sz="3600" b="1" dirty="0" smtClean="0"/>
              <a:t>войка</a:t>
            </a:r>
            <a:endParaRPr lang="bg-BG" sz="3600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>
                <a:solidFill>
                  <a:prstClr val="black">
                    <a:tint val="75000"/>
                  </a:prstClr>
                </a:solidFill>
              </a:rPr>
              <a:t>29.9.2013 г.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Ш. Ахмедова, IV ОУ "Иван Вазов", гр. Търговище</a:t>
            </a: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277" y="3095693"/>
            <a:ext cx="5147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rgbClr val="C00000"/>
                </a:solidFill>
              </a:rPr>
              <a:t>ПРЕРАЗКАЗВАМЕ НА : </a:t>
            </a:r>
            <a:r>
              <a:rPr lang="bg-BG" sz="2800" b="1" dirty="0" smtClean="0">
                <a:solidFill>
                  <a:srgbClr val="C00000"/>
                </a:solidFill>
              </a:rPr>
              <a:t>-Л; - ЛА;- ЛО; - ЛИ</a:t>
            </a:r>
            <a:endParaRPr lang="bg-BG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910" y="4005064"/>
            <a:ext cx="722844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C00000"/>
                </a:solidFill>
              </a:rPr>
              <a:t>ИЗПОЛЗВАМЕ СИНОНИМИ, ЗА ДА НЕ ДОПУСКАМЕ  ПОВТОРЕНИЯ</a:t>
            </a:r>
            <a:r>
              <a:rPr lang="bg-BG" b="1" dirty="0" smtClean="0"/>
              <a:t>: </a:t>
            </a:r>
          </a:p>
          <a:p>
            <a:r>
              <a:rPr lang="bg-BG" b="1" dirty="0" smtClean="0">
                <a:solidFill>
                  <a:srgbClr val="FF0000"/>
                </a:solidFill>
              </a:rPr>
              <a:t>                                             </a:t>
            </a:r>
            <a:r>
              <a:rPr lang="bg-BG" sz="2800" b="1" dirty="0" smtClean="0">
                <a:solidFill>
                  <a:srgbClr val="FF0000"/>
                </a:solidFill>
              </a:rPr>
              <a:t>МОМИЧЕТО, ДЕВОЙЧЕТО, ТО</a:t>
            </a:r>
          </a:p>
          <a:p>
            <a:r>
              <a:rPr lang="bg-BG" sz="2800" b="1" dirty="0">
                <a:solidFill>
                  <a:srgbClr val="FF0000"/>
                </a:solidFill>
              </a:rPr>
              <a:t> </a:t>
            </a:r>
            <a:r>
              <a:rPr lang="bg-BG" sz="2800" b="1" dirty="0" smtClean="0">
                <a:solidFill>
                  <a:srgbClr val="FF0000"/>
                </a:solidFill>
              </a:rPr>
              <a:t>                           </a:t>
            </a:r>
            <a:r>
              <a:rPr lang="bg-BG" sz="2800" b="1" dirty="0" smtClean="0">
                <a:solidFill>
                  <a:srgbClr val="0070C0"/>
                </a:solidFill>
              </a:rPr>
              <a:t>СЕЛЯНИНЪТ, СЛИВАРЯТ, ТОЙ</a:t>
            </a:r>
          </a:p>
          <a:p>
            <a:r>
              <a:rPr lang="bg-BG" sz="2800" b="1" dirty="0">
                <a:solidFill>
                  <a:srgbClr val="FF0000"/>
                </a:solidFill>
              </a:rPr>
              <a:t> </a:t>
            </a:r>
            <a:r>
              <a:rPr lang="bg-BG" sz="2800" b="1" dirty="0" smtClean="0">
                <a:solidFill>
                  <a:srgbClr val="FF0000"/>
                </a:solidFill>
              </a:rPr>
              <a:t>                           </a:t>
            </a:r>
            <a:r>
              <a:rPr lang="bg-BG" sz="2800" b="1" dirty="0" smtClean="0">
                <a:solidFill>
                  <a:srgbClr val="7030A0"/>
                </a:solidFill>
              </a:rPr>
              <a:t>РЕКЪЛ, КАЗАЛ, ПОСЪВЕТВАЛ</a:t>
            </a:r>
            <a:endParaRPr lang="bg-BG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2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21920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95736" y="447055"/>
            <a:ext cx="4138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забравяй!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60848"/>
            <a:ext cx="1480609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g-BG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Преразказваме ПОДРОБНО, по ПЛАНА</a:t>
            </a:r>
            <a:endParaRPr lang="bg-BG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bg-BG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Всяка част от преразказа започва на нов ред</a:t>
            </a:r>
          </a:p>
          <a:p>
            <a:r>
              <a:rPr lang="bg-BG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едно пръстче навътре/</a:t>
            </a:r>
          </a:p>
          <a:p>
            <a:r>
              <a:rPr lang="bg-BG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3.Думите на героите се преразказват</a:t>
            </a:r>
          </a:p>
          <a:p>
            <a:r>
              <a:rPr lang="bg-BG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Внимаваме да не допуснем правописни грешки</a:t>
            </a:r>
          </a:p>
          <a:p>
            <a:r>
              <a:rPr lang="bg-BG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5.Пишем чисто и четливо</a:t>
            </a:r>
          </a:p>
          <a:p>
            <a:r>
              <a:rPr lang="bg-BG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6.Преди да предадем тетрадката си,</a:t>
            </a:r>
          </a:p>
          <a:p>
            <a:r>
              <a:rPr lang="bg-BG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проверяваме дали сме работили вярно</a:t>
            </a:r>
            <a:endParaRPr lang="bg-BG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>
                <a:solidFill>
                  <a:prstClr val="black">
                    <a:tint val="75000"/>
                  </a:prstClr>
                </a:solidFill>
              </a:rPr>
              <a:t>29.9.2013 г.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Ш. Ахмедова, IV ОУ "Иван Вазов", гр. Търговище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708" y="4995248"/>
            <a:ext cx="173672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33263"/>
            <a:ext cx="82296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9784" y="1340768"/>
            <a:ext cx="920989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Убедена съм, че ще справите!</a:t>
            </a:r>
          </a:p>
          <a:p>
            <a:pPr algn="ctr"/>
            <a:r>
              <a:rPr lang="bg-BG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Приятна работа,</a:t>
            </a:r>
          </a:p>
          <a:p>
            <a:pPr algn="ctr"/>
            <a:r>
              <a:rPr lang="bg-BG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bg-BG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еца!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>
                <a:solidFill>
                  <a:prstClr val="black">
                    <a:tint val="75000"/>
                  </a:prstClr>
                </a:solidFill>
              </a:rPr>
              <a:t>29.9.2013 г.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Ш. Ахмедова, IV ОУ "Иван Вазов", гр. Търговище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3791462"/>
            <a:ext cx="3280792" cy="249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4949">
            <a:off x="5808977" y="3964256"/>
            <a:ext cx="1912641" cy="12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74170"/>
            <a:ext cx="1731963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72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666223" y="1666215"/>
            <a:ext cx="6858000" cy="352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1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08848" y="1666214"/>
            <a:ext cx="6858000" cy="352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1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58083" y="1666215"/>
            <a:ext cx="6858000" cy="352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1597" y="116632"/>
            <a:ext cx="690526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 СИ ПРИПОМНИМ!</a:t>
            </a:r>
          </a:p>
          <a:p>
            <a:pPr lvl="0"/>
            <a:r>
              <a:rPr lang="bg-BG" sz="3600" b="1" dirty="0" smtClean="0">
                <a:solidFill>
                  <a:schemeClr val="accent3">
                    <a:lumMod val="50000"/>
                  </a:schemeClr>
                </a:solidFill>
              </a:rPr>
              <a:t>ПРЕДИ </a:t>
            </a:r>
            <a:r>
              <a:rPr lang="bg-BG" sz="3600" b="1" dirty="0">
                <a:solidFill>
                  <a:schemeClr val="accent3">
                    <a:lumMod val="50000"/>
                  </a:schemeClr>
                </a:solidFill>
              </a:rPr>
              <a:t>ДА </a:t>
            </a:r>
            <a:r>
              <a:rPr lang="bg-BG" sz="3600" b="1" dirty="0" smtClean="0">
                <a:solidFill>
                  <a:schemeClr val="accent3">
                    <a:lumMod val="50000"/>
                  </a:schemeClr>
                </a:solidFill>
              </a:rPr>
              <a:t> ПРЕРАЗКАЖЕМ ТЕКСТ</a:t>
            </a:r>
            <a:r>
              <a:rPr lang="bg-BG" sz="3600" b="1" dirty="0">
                <a:solidFill>
                  <a:srgbClr val="C00000"/>
                </a:solidFill>
              </a:rPr>
              <a:t>: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6946" y="1575388"/>
            <a:ext cx="768750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sz="3600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3600" b="1" dirty="0" smtClean="0">
                <a:solidFill>
                  <a:srgbClr val="C00000"/>
                </a:solidFill>
              </a:rPr>
              <a:t>  </a:t>
            </a:r>
            <a:r>
              <a:rPr lang="bg-BG" sz="3600" b="1" dirty="0" smtClean="0"/>
              <a:t>  </a:t>
            </a:r>
            <a:r>
              <a:rPr lang="bg-BG" sz="3600" b="1" dirty="0" smtClean="0">
                <a:solidFill>
                  <a:srgbClr val="C00000"/>
                </a:solidFill>
              </a:rPr>
              <a:t>ПРОЧИТАМЕ ГО ВНИМАТЕЛНО;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g-BG" sz="3600" b="1" dirty="0" smtClean="0">
                <a:solidFill>
                  <a:srgbClr val="C00000"/>
                </a:solidFill>
              </a:rPr>
              <a:t> ПРАВИМ </a:t>
            </a:r>
            <a:r>
              <a:rPr lang="bg-BG" sz="3600" b="1" dirty="0" smtClean="0">
                <a:solidFill>
                  <a:schemeClr val="accent3">
                    <a:lumMod val="75000"/>
                  </a:schemeClr>
                </a:solidFill>
              </a:rPr>
              <a:t>ПЛАН</a:t>
            </a:r>
            <a:r>
              <a:rPr lang="bg-BG" sz="3600" b="1" dirty="0" smtClean="0">
                <a:solidFill>
                  <a:srgbClr val="C00000"/>
                </a:solidFill>
              </a:rPr>
              <a:t>, ЗА ДА СПАЗИМ</a:t>
            </a:r>
          </a:p>
          <a:p>
            <a:r>
              <a:rPr lang="bg-BG" sz="3600" b="1" dirty="0" smtClean="0">
                <a:solidFill>
                  <a:srgbClr val="C00000"/>
                </a:solidFill>
              </a:rPr>
              <a:t> ПОСЛЕДОВАТЕЛНОСТТА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g-BG" sz="3600" b="1" dirty="0" smtClean="0">
                <a:solidFill>
                  <a:srgbClr val="C00000"/>
                </a:solidFill>
              </a:rPr>
              <a:t>ДУМИТЕ НА ГЕРОИТЕ </a:t>
            </a:r>
          </a:p>
          <a:p>
            <a:r>
              <a:rPr lang="bg-BG" sz="3600" b="1" dirty="0" smtClean="0"/>
              <a:t> </a:t>
            </a:r>
            <a:r>
              <a:rPr lang="bg-BG" sz="3600" b="1" dirty="0" smtClean="0">
                <a:solidFill>
                  <a:schemeClr val="accent3">
                    <a:lumMod val="75000"/>
                  </a:schemeClr>
                </a:solidFill>
              </a:rPr>
              <a:t>ПРЕРАЗКАЗВАМЕ</a:t>
            </a:r>
          </a:p>
          <a:p>
            <a:r>
              <a:rPr lang="bg-BG" sz="28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           </a:t>
            </a:r>
            <a:r>
              <a:rPr lang="bg-BG" sz="2800" b="1" i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Преразказ</a:t>
            </a:r>
            <a:endParaRPr lang="bg-BG" sz="2800" b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bg-BG" sz="2800" b="1" i="1" dirty="0" smtClean="0">
                <a:solidFill>
                  <a:schemeClr val="accent3">
                    <a:lumMod val="75000"/>
                  </a:schemeClr>
                </a:solidFill>
              </a:rPr>
              <a:t>предаваме със свои думи чужд текст</a:t>
            </a:r>
            <a:endParaRPr lang="bg-BG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314" name="Picture 2" descr="C:\Users\Shery\Desktop\удивителен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" y="40466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>
                <a:solidFill>
                  <a:prstClr val="black">
                    <a:tint val="75000"/>
                  </a:prstClr>
                </a:solidFill>
              </a:rPr>
              <a:t>29.9.2013 г.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Ш. Ахмедова, IV ОУ "Иван Вазов", гр. Търговище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9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b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666223" y="1666215"/>
            <a:ext cx="6858000" cy="352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1b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52864" y="1666214"/>
            <a:ext cx="6858000" cy="352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1b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58083" y="1666215"/>
            <a:ext cx="6858000" cy="352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34956" y="548680"/>
            <a:ext cx="7060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ПОДРОБЕН ПРЕРАЗКАЗ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" y="548680"/>
            <a:ext cx="1080120" cy="1080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2060848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bg-BG" sz="3200" b="1" dirty="0" smtClean="0"/>
              <a:t>ПРЕРАЗКАЗВАТ СЕ ПОДРОБНОСТИ</a:t>
            </a:r>
          </a:p>
          <a:p>
            <a:r>
              <a:rPr lang="bg-BG" sz="3200" b="1" dirty="0">
                <a:solidFill>
                  <a:srgbClr val="FF0000"/>
                </a:solidFill>
              </a:rPr>
              <a:t> </a:t>
            </a:r>
            <a:r>
              <a:rPr lang="bg-BG" sz="3200" b="1" dirty="0" smtClean="0">
                <a:solidFill>
                  <a:srgbClr val="FF0000"/>
                </a:solidFill>
              </a:rPr>
              <a:t>                                    / ВСИЧКО/</a:t>
            </a:r>
          </a:p>
          <a:p>
            <a:pPr marL="285750" indent="-285750">
              <a:buFontTx/>
              <a:buChar char="-"/>
            </a:pPr>
            <a:r>
              <a:rPr lang="bg-BG" sz="3200" b="1" dirty="0" smtClean="0"/>
              <a:t>ИЗПОЛЗВАТ СЕ </a:t>
            </a:r>
            <a:r>
              <a:rPr lang="bg-BG" sz="3200" b="1" dirty="0" smtClean="0">
                <a:solidFill>
                  <a:srgbClr val="FF0000"/>
                </a:solidFill>
              </a:rPr>
              <a:t>ПОВЕЧЕ</a:t>
            </a:r>
            <a:r>
              <a:rPr lang="bg-BG" sz="3200" b="1" dirty="0" smtClean="0"/>
              <a:t> АВТОРОВИ ДУМИ</a:t>
            </a:r>
          </a:p>
          <a:p>
            <a:r>
              <a:rPr lang="bg-BG" sz="3200" b="1" dirty="0"/>
              <a:t> </a:t>
            </a:r>
            <a:r>
              <a:rPr lang="bg-BG" sz="3200" b="1" dirty="0" smtClean="0"/>
              <a:t>                                            </a:t>
            </a:r>
            <a:r>
              <a:rPr lang="bg-BG" sz="3200" b="1" dirty="0" smtClean="0">
                <a:solidFill>
                  <a:srgbClr val="FF0000"/>
                </a:solidFill>
              </a:rPr>
              <a:t>/ ДУМИ НА АВТОРА/</a:t>
            </a:r>
          </a:p>
          <a:p>
            <a:pPr marL="285750" indent="-285750">
              <a:buFontTx/>
              <a:buChar char="-"/>
            </a:pPr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</a:rPr>
              <a:t>ПО- МАЛКО </a:t>
            </a:r>
            <a:r>
              <a:rPr lang="bg-BG" sz="3200" b="1" dirty="0" smtClean="0"/>
              <a:t>СЕ ИЗПОЛЗВАТ </a:t>
            </a:r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</a:rPr>
              <a:t>СВОИ ДУМИ </a:t>
            </a:r>
            <a:endParaRPr lang="bg-BG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800" y="4293096"/>
            <a:ext cx="1006475" cy="1584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>
                <a:solidFill>
                  <a:prstClr val="black">
                    <a:tint val="75000"/>
                  </a:prstClr>
                </a:solidFill>
              </a:rPr>
              <a:t>29.9.2013 г.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Ш. Ахмедова, IV ОУ "Иван Вазов", гр. Търговище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4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4262" y="32048"/>
            <a:ext cx="4993546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СЛИВИ ЗА СМЕТ</a:t>
            </a:r>
          </a:p>
          <a:p>
            <a:pPr algn="ctr"/>
            <a:r>
              <a:rPr lang="bg-BG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Народна приказка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553310"/>
            <a:ext cx="8064896" cy="425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4" name="TextBox 3"/>
          <p:cNvSpPr txBox="1"/>
          <p:nvPr/>
        </p:nvSpPr>
        <p:spPr>
          <a:xfrm>
            <a:off x="1224174" y="1329034"/>
            <a:ext cx="71277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Преди време един селянин </a:t>
            </a:r>
            <a:r>
              <a:rPr lang="bg-BG" sz="3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намислил</a:t>
            </a:r>
            <a:r>
              <a:rPr lang="bg-BG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ожени сина си за добро и работно момиче. Тръгнал по селата да продава сливи. Продавал ги за </a:t>
            </a:r>
            <a:r>
              <a:rPr lang="bg-BG" sz="3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смет</a:t>
            </a:r>
            <a:r>
              <a:rPr lang="bg-BG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bg-BG" sz="36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bg-BG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bg-BG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намислил- </a:t>
            </a:r>
            <a:r>
              <a:rPr lang="bg-BG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решил</a:t>
            </a:r>
          </a:p>
          <a:p>
            <a:pPr lvl="0"/>
            <a:r>
              <a:rPr lang="bg-BG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смет- </a:t>
            </a:r>
            <a:r>
              <a:rPr lang="bg-BG" sz="2800" b="1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отпадъци, </a:t>
            </a:r>
            <a:r>
              <a:rPr lang="bg-BG" sz="2800" b="1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боклук</a:t>
            </a:r>
            <a:endParaRPr lang="en-US" sz="2800" b="1" dirty="0" smtClean="0">
              <a:solidFill>
                <a:srgbClr val="9BBB59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bg-BG" sz="2800" b="1" dirty="0">
              <a:solidFill>
                <a:srgbClr val="9BBB59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bg-BG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63" y="1573103"/>
            <a:ext cx="42862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03670" y="4837125"/>
            <a:ext cx="2622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Речникова работа</a:t>
            </a:r>
            <a:endParaRPr lang="bg-BG" sz="28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224" name="Picture 8" descr="C:\Users\Shery\Desktop\Razvitie na rechta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2" y="4221088"/>
            <a:ext cx="1996770" cy="24127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>
                <a:solidFill>
                  <a:prstClr val="black">
                    <a:tint val="75000"/>
                  </a:prstClr>
                </a:solidFill>
              </a:rPr>
              <a:t>29.9.2013 г.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24299" y="4556549"/>
            <a:ext cx="9699795" cy="58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39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7855"/>
            <a:ext cx="752316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57" y="1041482"/>
            <a:ext cx="5429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441368"/>
            <a:ext cx="7793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Жени, моми, баби се надпреварвали коя повече смет да събере от дома си, за да купи повече сливи. </a:t>
            </a:r>
            <a:endParaRPr lang="bg-BG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1" name="Picture 7" descr="C:\Users\Shery\Desktop\Razvitie na rechta\P10309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793" y="3573016"/>
            <a:ext cx="6840759" cy="2825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Ш. Ахмедова, IV ОУ "Иван Вазов", гр. Търговище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4625" y="1054060"/>
            <a:ext cx="770383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bg-BG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Селянинът вземал смет, давал сливи. По едно време дошло едно хубаво момиче, било бедничко облечено, но спретнато и чисто. И застанало отстрани.</a:t>
            </a:r>
          </a:p>
          <a:p>
            <a:pPr marL="571500" indent="-571500">
              <a:buFontTx/>
              <a:buChar char="-"/>
            </a:pPr>
            <a:r>
              <a:rPr lang="bg-BG" sz="28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Хайде</a:t>
            </a:r>
            <a:r>
              <a:rPr lang="bg-BG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девойче, идвай да си купиш сливи!</a:t>
            </a:r>
          </a:p>
          <a:p>
            <a:pPr marL="571500" indent="-571500">
              <a:buFontTx/>
              <a:buChar char="-"/>
            </a:pPr>
            <a:r>
              <a:rPr lang="bg-BG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 няма да си купя!</a:t>
            </a:r>
          </a:p>
          <a:p>
            <a:endParaRPr lang="bg-BG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50" y="1246742"/>
            <a:ext cx="5492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46" y="263476"/>
            <a:ext cx="7523163" cy="52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56321" y="5121760"/>
            <a:ext cx="6555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              Речникова работа</a:t>
            </a:r>
          </a:p>
          <a:p>
            <a:r>
              <a:rPr lang="bg-BG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спретнато-</a:t>
            </a:r>
            <a:r>
              <a:rPr lang="bg-B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прилично облечено</a:t>
            </a:r>
            <a:r>
              <a:rPr lang="bg-BG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6" descr="C:\Users\Shery\Desktop\slivi-za-smet-600x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69" y="3783476"/>
            <a:ext cx="2182167" cy="298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>
                <a:solidFill>
                  <a:prstClr val="black">
                    <a:tint val="75000"/>
                  </a:prstClr>
                </a:solidFill>
              </a:rPr>
              <a:t>29.9.2013 г.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Ш. Ахмедова, IV ОУ "Иван Вазов", гр. Търговище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5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633413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52316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8046" y="1317376"/>
            <a:ext cx="67687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Девойката срамежливо разгърнала престилката си и селянинът видял едва една шепа смет.</a:t>
            </a:r>
          </a:p>
          <a:p>
            <a:pPr marL="285750" indent="-285750">
              <a:buFontTx/>
              <a:buChar char="-"/>
            </a:pPr>
            <a:r>
              <a:rPr lang="bg-BG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Е, хубава девойко, </a:t>
            </a:r>
            <a:r>
              <a:rPr lang="bg-BG" sz="28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иди, иди </a:t>
            </a:r>
            <a:r>
              <a:rPr lang="bg-BG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донеси още малко смет!</a:t>
            </a:r>
          </a:p>
          <a:p>
            <a:pPr marL="285750" indent="-285750">
              <a:buFontTx/>
              <a:buChar char="-"/>
            </a:pPr>
            <a:r>
              <a:rPr lang="bg-BG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Нямаме повече чичо! И това,  дето нося, ми дадоха съседите.</a:t>
            </a:r>
            <a:endParaRPr lang="bg-BG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3" descr="C:\Users\Shery\Desktop\Razvitie na rechta\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6" y="4595424"/>
            <a:ext cx="2270783" cy="21720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87255" y="4837555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2800" b="1" dirty="0">
                <a:solidFill>
                  <a:srgbClr val="F79646">
                    <a:lumMod val="75000"/>
                  </a:srgbClr>
                </a:solidFill>
                <a:latin typeface="Monotype Corsiva" panose="03010101010201010101" pitchFamily="66" charset="0"/>
              </a:rPr>
              <a:t>Речникова </a:t>
            </a:r>
            <a:r>
              <a:rPr lang="bg-BG" sz="2800" b="1" dirty="0" smtClean="0">
                <a:solidFill>
                  <a:srgbClr val="F79646">
                    <a:lumMod val="75000"/>
                  </a:srgbClr>
                </a:solidFill>
                <a:latin typeface="Monotype Corsiva" panose="03010101010201010101" pitchFamily="66" charset="0"/>
              </a:rPr>
              <a:t>работа</a:t>
            </a:r>
          </a:p>
          <a:p>
            <a:pPr lvl="0"/>
            <a:r>
              <a:rPr lang="bg-BG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bg-BG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азгърнала</a:t>
            </a:r>
            <a:r>
              <a:rPr lang="bg-BG" sz="2800" b="1" dirty="0" smtClean="0">
                <a:solidFill>
                  <a:srgbClr val="F79646">
                    <a:lumMod val="75000"/>
                  </a:srgbClr>
                </a:solidFill>
                <a:latin typeface="Monotype Corsiva" panose="03010101010201010101" pitchFamily="66" charset="0"/>
              </a:rPr>
              <a:t>-</a:t>
            </a:r>
            <a:r>
              <a:rPr lang="bg-BG" sz="2400" b="1" dirty="0" smtClean="0">
                <a:solidFill>
                  <a:srgbClr val="F79646">
                    <a:lumMod val="75000"/>
                  </a:srgbClr>
                </a:solidFill>
                <a:latin typeface="Monotype Corsiva" panose="03010101010201010101" pitchFamily="66" charset="0"/>
              </a:rPr>
              <a:t> </a:t>
            </a:r>
            <a:r>
              <a:rPr lang="bg-BG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разтворила </a:t>
            </a:r>
            <a:endParaRPr lang="bg-BG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>
                <a:solidFill>
                  <a:prstClr val="black">
                    <a:tint val="75000"/>
                  </a:prstClr>
                </a:solidFill>
              </a:rPr>
              <a:t>29.9.2013 г.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Ш. Ахмедова, IV ОУ "Иван Вазов", гр. Търговище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7722"/>
            <a:ext cx="59690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067219"/>
            <a:ext cx="6696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Ха така, моме! Ти ще ми станеш снаха и ще бъдеш чистница и добра къщовница- рекъл сливарят и взел девойката за снаха.</a:t>
            </a:r>
            <a:endParaRPr lang="bg-BG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 descr="C:\Users\Shery\Desktop\Razvitie na rechta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2880320" cy="29397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021287"/>
            <a:ext cx="5284303" cy="73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157360" cy="81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4411928"/>
            <a:ext cx="42484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2800" dirty="0">
                <a:solidFill>
                  <a:srgbClr val="F79646">
                    <a:lumMod val="75000"/>
                  </a:srgbClr>
                </a:solidFill>
                <a:latin typeface="Monotype Corsiva" panose="03010101010201010101" pitchFamily="66" charset="0"/>
              </a:rPr>
              <a:t>Речникова </a:t>
            </a:r>
            <a:r>
              <a:rPr lang="bg-BG" sz="2800" dirty="0" smtClean="0">
                <a:solidFill>
                  <a:srgbClr val="F79646">
                    <a:lumMod val="75000"/>
                  </a:srgbClr>
                </a:solidFill>
                <a:latin typeface="Monotype Corsiva" panose="03010101010201010101" pitchFamily="66" charset="0"/>
              </a:rPr>
              <a:t>работа</a:t>
            </a:r>
          </a:p>
          <a:p>
            <a:pPr lvl="0"/>
            <a:r>
              <a:rPr lang="bg-BG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къщовница</a:t>
            </a:r>
            <a:r>
              <a:rPr lang="bg-BG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жена, която се грижи за уюта в къщата </a:t>
            </a:r>
            <a:endParaRPr lang="bg-BG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>
                <a:solidFill>
                  <a:prstClr val="black">
                    <a:tint val="75000"/>
                  </a:prstClr>
                </a:solidFill>
              </a:rPr>
              <a:t>29.9.2013 г.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Ш. Ахмедова, IV ОУ "Иван Вазов", гр. Търговище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77272"/>
            <a:ext cx="82296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3808" y="404664"/>
            <a:ext cx="2071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327994"/>
            <a:ext cx="65527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g-BG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Селянинът продавал сливи по селата</a:t>
            </a:r>
          </a:p>
          <a:p>
            <a:pPr marL="342900" indent="-342900">
              <a:buAutoNum type="arabicPeriod"/>
            </a:pPr>
            <a:r>
              <a:rPr lang="bg-BG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Жените се надпреварвали да събират мед</a:t>
            </a:r>
          </a:p>
          <a:p>
            <a:pPr marL="342900" indent="-342900">
              <a:buAutoNum type="arabicPeriod"/>
            </a:pPr>
            <a:r>
              <a:rPr lang="bg-BG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Появило се хубаво момиче</a:t>
            </a:r>
          </a:p>
          <a:p>
            <a:pPr marL="342900" indent="-342900">
              <a:buAutoNum type="arabicPeriod"/>
            </a:pPr>
            <a:r>
              <a:rPr lang="bg-BG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Селянинът и момичето разговаряли</a:t>
            </a:r>
          </a:p>
          <a:p>
            <a:pPr marL="342900" indent="-342900">
              <a:buAutoNum type="arabicPeriod"/>
            </a:pPr>
            <a:r>
              <a:rPr lang="bg-BG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Селянинът взел девойката за снаха</a:t>
            </a:r>
            <a:endParaRPr lang="bg-BG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0" y="5765455"/>
            <a:ext cx="1368152" cy="839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16075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>
                <a:solidFill>
                  <a:prstClr val="black">
                    <a:tint val="75000"/>
                  </a:prstClr>
                </a:solidFill>
              </a:rPr>
              <a:t>29.9.2013 г.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Ш. Ахмедова, IV ОУ "Иван Вазов", гр. Търговище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829</Words>
  <Application>Microsoft Office PowerPoint</Application>
  <PresentationFormat>On-screen Show (4:3)</PresentationFormat>
  <Paragraphs>129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ОПОРНИ ДУМИ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Shery</dc:creator>
  <cp:lastModifiedBy>Shery</cp:lastModifiedBy>
  <cp:revision>42</cp:revision>
  <dcterms:created xsi:type="dcterms:W3CDTF">2013-09-29T08:27:55Z</dcterms:created>
  <dcterms:modified xsi:type="dcterms:W3CDTF">2013-09-29T14:25:29Z</dcterms:modified>
</cp:coreProperties>
</file>