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0" r:id="rId4"/>
    <p:sldId id="263" r:id="rId5"/>
    <p:sldId id="264" r:id="rId6"/>
    <p:sldId id="261" r:id="rId7"/>
    <p:sldId id="266" r:id="rId8"/>
    <p:sldId id="267" r:id="rId9"/>
    <p:sldId id="268" r:id="rId10"/>
    <p:sldId id="269" r:id="rId11"/>
    <p:sldId id="270" r:id="rId12"/>
    <p:sldId id="256" r:id="rId13"/>
    <p:sldId id="271" r:id="rId14"/>
    <p:sldId id="257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FF"/>
    <a:srgbClr val="FFEEB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93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2C86-8FBC-4CF6-A16A-148810C7027C}" type="datetimeFigureOut">
              <a:rPr lang="bg-BG" smtClean="0"/>
              <a:t>14.10.2013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46A-62D8-434F-B460-E1F6C14B1A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173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2C86-8FBC-4CF6-A16A-148810C7027C}" type="datetimeFigureOut">
              <a:rPr lang="bg-BG" smtClean="0"/>
              <a:t>14.10.2013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46A-62D8-434F-B460-E1F6C14B1A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423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2C86-8FBC-4CF6-A16A-148810C7027C}" type="datetimeFigureOut">
              <a:rPr lang="bg-BG" smtClean="0"/>
              <a:t>14.10.2013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46A-62D8-434F-B460-E1F6C14B1A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540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2C86-8FBC-4CF6-A16A-148810C7027C}" type="datetimeFigureOut">
              <a:rPr lang="bg-BG" smtClean="0"/>
              <a:t>14.10.2013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46A-62D8-434F-B460-E1F6C14B1A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70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2C86-8FBC-4CF6-A16A-148810C7027C}" type="datetimeFigureOut">
              <a:rPr lang="bg-BG" smtClean="0"/>
              <a:t>14.10.2013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46A-62D8-434F-B460-E1F6C14B1A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104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2C86-8FBC-4CF6-A16A-148810C7027C}" type="datetimeFigureOut">
              <a:rPr lang="bg-BG" smtClean="0"/>
              <a:t>14.10.2013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46A-62D8-434F-B460-E1F6C14B1A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435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2C86-8FBC-4CF6-A16A-148810C7027C}" type="datetimeFigureOut">
              <a:rPr lang="bg-BG" smtClean="0"/>
              <a:t>14.10.2013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46A-62D8-434F-B460-E1F6C14B1A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703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2C86-8FBC-4CF6-A16A-148810C7027C}" type="datetimeFigureOut">
              <a:rPr lang="bg-BG" smtClean="0"/>
              <a:t>14.10.2013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46A-62D8-434F-B460-E1F6C14B1A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161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2C86-8FBC-4CF6-A16A-148810C7027C}" type="datetimeFigureOut">
              <a:rPr lang="bg-BG" smtClean="0"/>
              <a:t>14.10.2013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46A-62D8-434F-B460-E1F6C14B1A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275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2C86-8FBC-4CF6-A16A-148810C7027C}" type="datetimeFigureOut">
              <a:rPr lang="bg-BG" smtClean="0"/>
              <a:t>14.10.2013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46A-62D8-434F-B460-E1F6C14B1A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169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2C86-8FBC-4CF6-A16A-148810C7027C}" type="datetimeFigureOut">
              <a:rPr lang="bg-BG" smtClean="0"/>
              <a:t>14.10.2013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46A-62D8-434F-B460-E1F6C14B1AE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340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2C86-8FBC-4CF6-A16A-148810C7027C}" type="datetimeFigureOut">
              <a:rPr lang="bg-BG" smtClean="0"/>
              <a:t>14.10.2013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F46A-62D8-434F-B460-E1F6C14B1AE2}" type="slidenum">
              <a:rPr lang="bg-BG" smtClean="0"/>
              <a:t>‹#›</a:t>
            </a:fld>
            <a:endParaRPr lang="bg-BG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2277" r="1892" b="1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0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2699" y="1126009"/>
            <a:ext cx="65560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5400" b="1" dirty="0" smtClean="0">
                <a:ln/>
                <a:solidFill>
                  <a:srgbClr val="C00000"/>
                </a:solidFill>
              </a:rPr>
              <a:t>Текст повествование.</a:t>
            </a:r>
          </a:p>
          <a:p>
            <a:pPr algn="ctr"/>
            <a:r>
              <a:rPr lang="bg-BG" sz="5400" b="1" cap="none" spc="0" dirty="0" smtClean="0">
                <a:ln/>
                <a:solidFill>
                  <a:srgbClr val="C00000"/>
                </a:solidFill>
                <a:effectLst/>
              </a:rPr>
              <a:t>Текст описание</a:t>
            </a:r>
            <a:endParaRPr lang="en-US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5675" y="5560223"/>
            <a:ext cx="23046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2400" b="1" i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Български език</a:t>
            </a:r>
          </a:p>
          <a:p>
            <a:pPr algn="ctr"/>
            <a:r>
              <a:rPr lang="bg-BG" sz="2400" b="1" i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3 клас, </a:t>
            </a:r>
            <a:r>
              <a:rPr lang="bg-BG" sz="2400" b="1" i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Булвест</a:t>
            </a:r>
            <a:endParaRPr lang="en-US" sz="2400" b="1" i="1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16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191" y="423451"/>
            <a:ext cx="116781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2800" b="1" i="1" dirty="0" smtClean="0">
                <a:ln/>
                <a:solidFill>
                  <a:srgbClr val="002060"/>
                </a:solidFill>
              </a:rPr>
              <a:t>Работа в учебната тетрадка</a:t>
            </a:r>
            <a:endParaRPr lang="en-US" sz="2800" b="1" i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191" y="1684766"/>
            <a:ext cx="116781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i="1" dirty="0" smtClean="0">
                <a:ln/>
                <a:solidFill>
                  <a:srgbClr val="C00000"/>
                </a:solidFill>
              </a:rPr>
              <a:t>Зад. 3 Означете в какъв ред се извършват действията на героите.</a:t>
            </a:r>
            <a:endParaRPr lang="en-US" sz="3600" b="1" i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5153" y="3253204"/>
            <a:ext cx="101112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3600" b="1" dirty="0" smtClean="0">
                <a:ln/>
                <a:solidFill>
                  <a:srgbClr val="002060"/>
                </a:solidFill>
              </a:rPr>
              <a:t>Димчо получава награда за добрата си постъпка.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5153" y="4001233"/>
            <a:ext cx="101112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3600" b="1" dirty="0" err="1" smtClean="0">
                <a:ln/>
                <a:solidFill>
                  <a:srgbClr val="002060"/>
                </a:solidFill>
              </a:rPr>
              <a:t>Матейчо</a:t>
            </a:r>
            <a:r>
              <a:rPr lang="bg-BG" sz="3600" b="1" dirty="0" smtClean="0">
                <a:ln/>
                <a:solidFill>
                  <a:srgbClr val="002060"/>
                </a:solidFill>
              </a:rPr>
              <a:t> не получава читанка.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5153" y="4749262"/>
            <a:ext cx="101112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3600" b="1" dirty="0" smtClean="0">
                <a:ln/>
                <a:solidFill>
                  <a:srgbClr val="002060"/>
                </a:solidFill>
              </a:rPr>
              <a:t>Димчо занася на учителя си спестените пари.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6509" y="3253204"/>
            <a:ext cx="4767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6509" y="4749262"/>
            <a:ext cx="4767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dirty="0">
                <a:ln/>
                <a:solidFill>
                  <a:srgbClr val="002060"/>
                </a:solidFill>
              </a:rPr>
              <a:t>2</a:t>
            </a:r>
            <a:endParaRPr lang="bg-BG" sz="3600" b="1" dirty="0" smtClean="0">
              <a:ln/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6509" y="3992522"/>
            <a:ext cx="4767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dirty="0">
                <a:ln/>
                <a:solidFill>
                  <a:srgbClr val="002060"/>
                </a:solidFill>
              </a:rPr>
              <a:t>1</a:t>
            </a:r>
            <a:endParaRPr lang="bg-BG" sz="3600" b="1" dirty="0" smtClean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190" y="313309"/>
            <a:ext cx="116781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2800" b="1" i="1" dirty="0" smtClean="0">
                <a:ln/>
                <a:solidFill>
                  <a:srgbClr val="002060"/>
                </a:solidFill>
              </a:rPr>
              <a:t>Работа в учебната тетрадка</a:t>
            </a:r>
            <a:endParaRPr lang="en-US" sz="2800" b="1" i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191" y="2212342"/>
            <a:ext cx="116781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i="1" dirty="0" smtClean="0">
                <a:ln/>
                <a:solidFill>
                  <a:srgbClr val="C00000"/>
                </a:solidFill>
              </a:rPr>
              <a:t>Зад. 4 Напишете качествата на Димчо.</a:t>
            </a:r>
            <a:endParaRPr lang="en-US" sz="3600" b="1" i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5219" y="2941824"/>
            <a:ext cx="107134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3600" b="1" dirty="0" smtClean="0">
                <a:ln/>
                <a:solidFill>
                  <a:srgbClr val="002060"/>
                </a:solidFill>
              </a:rPr>
              <a:t>Димчо е трудолюбив, защото през лятото е работил.</a:t>
            </a:r>
            <a:endParaRPr lang="en-US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5219" y="3634321"/>
            <a:ext cx="107134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3600" b="1" dirty="0" smtClean="0">
                <a:ln/>
                <a:solidFill>
                  <a:srgbClr val="002060"/>
                </a:solidFill>
              </a:rPr>
              <a:t>Той е добър, милостив и състрадателен, защото иска да помогне на приятеля си.</a:t>
            </a:r>
            <a:endParaRPr lang="en-US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81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3.bp.blogspot.com/-AVL6WMzNRuk/TkuQuSFNB-I/AAAAAAAAABo/Ju-29o7REvE/s1600/-zlatnite-bylgarski-narodni-prikazki-kuma-lisa-i-ezhko-bezhko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t="27012" r="11554" b="15119"/>
          <a:stretch/>
        </p:blipFill>
        <p:spPr bwMode="auto">
          <a:xfrm>
            <a:off x="669964" y="2240012"/>
            <a:ext cx="4659682" cy="36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14115"/>
            <a:ext cx="12191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i="1" dirty="0" smtClean="0">
                <a:ln/>
                <a:solidFill>
                  <a:srgbClr val="C00000"/>
                </a:solidFill>
              </a:rPr>
              <a:t>Припомнете си приказката „Двеста и двайсет хитрини“</a:t>
            </a:r>
            <a:endParaRPr lang="en-US" sz="3600" b="1" i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190" y="1046803"/>
            <a:ext cx="116781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i="1" dirty="0" smtClean="0">
                <a:ln/>
                <a:solidFill>
                  <a:srgbClr val="C00000"/>
                </a:solidFill>
              </a:rPr>
              <a:t>Какъв е този текст?</a:t>
            </a:r>
            <a:endParaRPr lang="en-US" sz="3600" b="1" i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9130" y="2240012"/>
            <a:ext cx="63572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i="1" dirty="0" smtClean="0">
                <a:ln/>
                <a:solidFill>
                  <a:srgbClr val="002060"/>
                </a:solidFill>
              </a:rPr>
              <a:t>Има герои.</a:t>
            </a:r>
          </a:p>
          <a:p>
            <a:pPr algn="ctr"/>
            <a:r>
              <a:rPr lang="bg-BG" sz="3600" b="1" i="1" dirty="0" smtClean="0">
                <a:ln/>
                <a:solidFill>
                  <a:srgbClr val="002060"/>
                </a:solidFill>
              </a:rPr>
              <a:t>Има случка.</a:t>
            </a:r>
          </a:p>
          <a:p>
            <a:pPr algn="ctr"/>
            <a:r>
              <a:rPr lang="bg-BG" sz="3600" b="1" i="1" dirty="0" smtClean="0">
                <a:ln/>
                <a:solidFill>
                  <a:srgbClr val="002060"/>
                </a:solidFill>
              </a:rPr>
              <a:t>Използват се повече </a:t>
            </a:r>
            <a:r>
              <a:rPr lang="bg-BG" sz="3600" b="1" i="1" dirty="0" smtClean="0">
                <a:ln/>
                <a:solidFill>
                  <a:srgbClr val="002060"/>
                </a:solidFill>
              </a:rPr>
              <a:t>глаголи</a:t>
            </a:r>
            <a:endParaRPr lang="en-US" sz="3600" b="1" i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9130" y="4226318"/>
            <a:ext cx="63572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i="1" dirty="0" smtClean="0">
                <a:ln/>
                <a:solidFill>
                  <a:srgbClr val="002060"/>
                </a:solidFill>
              </a:rPr>
              <a:t>Текстът е </a:t>
            </a:r>
            <a:r>
              <a:rPr lang="bg-BG" sz="3600" b="1" i="1" dirty="0" smtClean="0">
                <a:ln/>
                <a:solidFill>
                  <a:srgbClr val="C00000"/>
                </a:solidFill>
              </a:rPr>
              <a:t>повествователен</a:t>
            </a:r>
            <a:endParaRPr lang="en-US" sz="3600" b="1" i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41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encrypted-tbn0.gstatic.com/images?q=tbn:ANd9GcQB5l5z6yEBz5OgINQQ7AAYfG8-aeKxP1cz4Pm1TEWly_8d6G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28" y="365761"/>
            <a:ext cx="6100301" cy="3373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0583" y="179969"/>
            <a:ext cx="51717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0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</a:t>
            </a:r>
            <a:r>
              <a:rPr lang="bg-BG" sz="40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направим описание на таралежа</a:t>
            </a:r>
            <a:endParaRPr lang="bg-BG" sz="4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583" y="2052434"/>
            <a:ext cx="93192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Таралеж</a:t>
            </a:r>
          </a:p>
          <a:p>
            <a:r>
              <a:rPr lang="bg-BG" sz="3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Описание</a:t>
            </a:r>
            <a:endParaRPr lang="bg-BG" sz="3600" i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bg-BG" sz="36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g-BG" sz="36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Таралежът е диво животно. Той е дребничък. Има издължена муцунка, малки заострени ушички и къси </a:t>
            </a:r>
            <a:r>
              <a:rPr lang="bg-BG" sz="3600" i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краченца</a:t>
            </a:r>
            <a:r>
              <a:rPr lang="bg-BG" sz="36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Коремчето му е бяло, а гърбът му е покрит с бодли.</a:t>
            </a:r>
            <a:endParaRPr lang="bg-BG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sihologicheska-podkrepa.info/wp-content/uploads/2012/12/Lisits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/>
          <a:stretch/>
        </p:blipFill>
        <p:spPr bwMode="auto">
          <a:xfrm>
            <a:off x="440582" y="2325551"/>
            <a:ext cx="5451929" cy="319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0582" y="179969"/>
            <a:ext cx="11574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0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Домашна работа – за сряда</a:t>
            </a:r>
            <a:endParaRPr lang="bg-BG" sz="4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724" y="850275"/>
            <a:ext cx="11574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Напишете описание на лисицата</a:t>
            </a:r>
            <a:endParaRPr lang="bg-BG" sz="4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96860" y="1655245"/>
            <a:ext cx="61177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Лисица</a:t>
            </a:r>
          </a:p>
          <a:p>
            <a:pPr algn="ctr"/>
            <a:r>
              <a:rPr lang="bg-BG" sz="32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</a:t>
            </a:r>
          </a:p>
          <a:p>
            <a:pPr algn="just"/>
            <a:endParaRPr lang="bg-BG" sz="3200" i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g-BG" sz="32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Лисицата</a:t>
            </a:r>
            <a:r>
              <a:rPr lang="bg-BG" sz="32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 диво животно. Има…… </a:t>
            </a:r>
            <a:endParaRPr lang="bg-BG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 descr="1276773095_trimata-br-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004" y="3618411"/>
            <a:ext cx="3807908" cy="286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175505" y="2707691"/>
            <a:ext cx="7507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 sz="3600" dirty="0">
                <a:solidFill>
                  <a:srgbClr val="002060"/>
                </a:solidFill>
                <a:latin typeface="+mn-lt"/>
              </a:rPr>
              <a:t>Сред градината расло златно дърво.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75505" y="3586361"/>
            <a:ext cx="6515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 sz="3600" dirty="0">
                <a:solidFill>
                  <a:srgbClr val="002060"/>
                </a:solidFill>
                <a:latin typeface="+mn-lt"/>
              </a:rPr>
              <a:t>Един цар имал хубава градина.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00810" y="5345036"/>
            <a:ext cx="5669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 sz="3600" dirty="0">
                <a:solidFill>
                  <a:srgbClr val="002060"/>
                </a:solidFill>
                <a:latin typeface="+mn-lt"/>
              </a:rPr>
              <a:t>То раждало златни ябълки.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63388" y="4459763"/>
            <a:ext cx="68294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 sz="3600" dirty="0">
                <a:solidFill>
                  <a:srgbClr val="002060"/>
                </a:solidFill>
                <a:latin typeface="+mn-lt"/>
              </a:rPr>
              <a:t>Ала нещо идвало и ги изяждало.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36320" y="2782707"/>
            <a:ext cx="554037" cy="542903"/>
            <a:chOff x="1525849" y="2575938"/>
            <a:chExt cx="554037" cy="542903"/>
          </a:xfrm>
        </p:grpSpPr>
        <p:sp>
          <p:nvSpPr>
            <p:cNvPr id="10" name="Rounded Rectangle 9"/>
            <p:cNvSpPr/>
            <p:nvPr/>
          </p:nvSpPr>
          <p:spPr>
            <a:xfrm>
              <a:off x="1540701" y="2575938"/>
              <a:ext cx="524333" cy="542903"/>
            </a:xfrm>
            <a:prstGeom prst="roundRect">
              <a:avLst>
                <a:gd name="adj" fmla="val 47723"/>
              </a:avLst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g-B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525849" y="2585885"/>
              <a:ext cx="554037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bg-BG" sz="3600" dirty="0"/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5410" y="3655291"/>
            <a:ext cx="554037" cy="542903"/>
            <a:chOff x="1504939" y="3448522"/>
            <a:chExt cx="554037" cy="542903"/>
          </a:xfrm>
        </p:grpSpPr>
        <p:sp>
          <p:nvSpPr>
            <p:cNvPr id="11" name="Rounded Rectangle 10"/>
            <p:cNvSpPr/>
            <p:nvPr/>
          </p:nvSpPr>
          <p:spPr>
            <a:xfrm>
              <a:off x="1528585" y="3448522"/>
              <a:ext cx="524333" cy="542903"/>
            </a:xfrm>
            <a:prstGeom prst="roundRect">
              <a:avLst>
                <a:gd name="adj" fmla="val 47723"/>
              </a:avLst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g-B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504939" y="3488602"/>
              <a:ext cx="554037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600" dirty="0" smtClean="0"/>
                <a:t>1</a:t>
              </a:r>
              <a:endParaRPr lang="bg-BG" sz="3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9777" y="4527875"/>
            <a:ext cx="556928" cy="542903"/>
            <a:chOff x="1540701" y="4321106"/>
            <a:chExt cx="556928" cy="542903"/>
          </a:xfrm>
        </p:grpSpPr>
        <p:sp>
          <p:nvSpPr>
            <p:cNvPr id="12" name="Rounded Rectangle 11"/>
            <p:cNvSpPr/>
            <p:nvPr/>
          </p:nvSpPr>
          <p:spPr>
            <a:xfrm>
              <a:off x="1540701" y="4321106"/>
              <a:ext cx="524333" cy="542903"/>
            </a:xfrm>
            <a:prstGeom prst="roundRect">
              <a:avLst>
                <a:gd name="adj" fmla="val 47723"/>
              </a:avLst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g-B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543592" y="4342384"/>
              <a:ext cx="554037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600" dirty="0"/>
                <a:t>4</a:t>
              </a:r>
              <a:endParaRPr lang="bg-BG" sz="3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1633" y="5395414"/>
            <a:ext cx="561755" cy="542903"/>
            <a:chOff x="1491162" y="5188645"/>
            <a:chExt cx="561755" cy="542903"/>
          </a:xfrm>
        </p:grpSpPr>
        <p:sp>
          <p:nvSpPr>
            <p:cNvPr id="13" name="Rounded Rectangle 12"/>
            <p:cNvSpPr/>
            <p:nvPr/>
          </p:nvSpPr>
          <p:spPr>
            <a:xfrm>
              <a:off x="1528584" y="5188645"/>
              <a:ext cx="524333" cy="542903"/>
            </a:xfrm>
            <a:prstGeom prst="roundRect">
              <a:avLst>
                <a:gd name="adj" fmla="val 47723"/>
              </a:avLst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g-B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1491162" y="5218796"/>
              <a:ext cx="554037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600" dirty="0"/>
                <a:t>3</a:t>
              </a:r>
              <a:endParaRPr lang="bg-BG" sz="3600" dirty="0"/>
            </a:p>
          </p:txBody>
        </p:sp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613915" y="1982020"/>
            <a:ext cx="36289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 sz="3200" u="sng" dirty="0" smtClean="0">
                <a:solidFill>
                  <a:srgbClr val="002060"/>
                </a:solidFill>
              </a:rPr>
              <a:t>Златната </a:t>
            </a:r>
            <a:r>
              <a:rPr lang="bg-BG" sz="3200" u="sng" dirty="0">
                <a:solidFill>
                  <a:srgbClr val="002060"/>
                </a:solidFill>
              </a:rPr>
              <a:t>ябълка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8193" y="211795"/>
            <a:ext cx="116781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2800" b="1" i="1" dirty="0" smtClean="0">
                <a:ln/>
                <a:solidFill>
                  <a:srgbClr val="C00000"/>
                </a:solidFill>
              </a:rPr>
              <a:t>Зад.1 Подредете изреченията в текст. Поставете му заглавие </a:t>
            </a:r>
            <a:endParaRPr lang="en-US" sz="2800" b="1" i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669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2866" y="6005071"/>
            <a:ext cx="8768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4000" b="1" dirty="0" smtClean="0">
                <a:ln/>
                <a:solidFill>
                  <a:srgbClr val="002060"/>
                </a:solidFill>
              </a:rPr>
              <a:t>Кучето хванало лисицата за опашката.</a:t>
            </a:r>
            <a:endParaRPr lang="en-US" sz="40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2866" y="2408514"/>
            <a:ext cx="76731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4000" b="1" dirty="0" smtClean="0">
                <a:ln/>
                <a:solidFill>
                  <a:srgbClr val="002060"/>
                </a:solidFill>
              </a:rPr>
              <a:t>Лисицата цял ден се излежавала,</a:t>
            </a:r>
          </a:p>
          <a:p>
            <a:r>
              <a:rPr lang="bg-BG" sz="4000" b="1" dirty="0" smtClean="0">
                <a:ln/>
                <a:solidFill>
                  <a:srgbClr val="002060"/>
                </a:solidFill>
              </a:rPr>
              <a:t>я врабчето засяло житото.</a:t>
            </a:r>
            <a:endParaRPr lang="en-US" sz="40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2866" y="4805134"/>
            <a:ext cx="94534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4000" b="1" dirty="0" smtClean="0">
                <a:ln/>
                <a:solidFill>
                  <a:srgbClr val="002060"/>
                </a:solidFill>
              </a:rPr>
              <a:t>Лисицата взела всичкото жито,</a:t>
            </a:r>
          </a:p>
          <a:p>
            <a:r>
              <a:rPr lang="bg-BG" sz="4000" b="1" dirty="0" smtClean="0">
                <a:ln/>
                <a:solidFill>
                  <a:srgbClr val="002060"/>
                </a:solidFill>
              </a:rPr>
              <a:t>а на врабчето дала само няколко зрънца.</a:t>
            </a:r>
            <a:endParaRPr lang="en-US" sz="40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2866" y="3605197"/>
            <a:ext cx="65706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4000" b="1" dirty="0" smtClean="0">
                <a:ln/>
                <a:solidFill>
                  <a:srgbClr val="002060"/>
                </a:solidFill>
              </a:rPr>
              <a:t>Лисицата легнала да спи,</a:t>
            </a:r>
          </a:p>
          <a:p>
            <a:r>
              <a:rPr lang="bg-BG" sz="4000" b="1" dirty="0" smtClean="0">
                <a:ln/>
                <a:solidFill>
                  <a:srgbClr val="002060"/>
                </a:solidFill>
              </a:rPr>
              <a:t>а врабчето ожънало житото.</a:t>
            </a:r>
            <a:endParaRPr lang="en-US" sz="40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510" y="185756"/>
            <a:ext cx="1167819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2800" b="1" i="1" dirty="0" smtClean="0">
                <a:ln/>
                <a:solidFill>
                  <a:srgbClr val="C00000"/>
                </a:solidFill>
              </a:rPr>
              <a:t>Зад.1 Съставете изречения по картините на приказката „Съдружници“. Подредете ги в текст</a:t>
            </a:r>
            <a:endParaRPr lang="en-US" sz="2800" b="1" i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946" t="40998" r="15980" b="31763"/>
          <a:stretch/>
        </p:blipFill>
        <p:spPr>
          <a:xfrm>
            <a:off x="1244023" y="589803"/>
            <a:ext cx="8857397" cy="19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013" y="428445"/>
            <a:ext cx="88535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4000" b="1" dirty="0" smtClean="0">
                <a:ln/>
                <a:solidFill>
                  <a:srgbClr val="002060"/>
                </a:solidFill>
              </a:rPr>
              <a:t>Кои са героите в текста?</a:t>
            </a:r>
            <a:endParaRPr lang="en-US" sz="40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6013" y="1376434"/>
            <a:ext cx="88535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4000" b="1" dirty="0" smtClean="0">
                <a:ln/>
                <a:solidFill>
                  <a:srgbClr val="002060"/>
                </a:solidFill>
              </a:rPr>
              <a:t>Какви качества притежават?</a:t>
            </a:r>
            <a:endParaRPr lang="en-US" sz="40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6012" y="2377920"/>
            <a:ext cx="98071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4000" b="1" dirty="0" smtClean="0">
                <a:ln/>
                <a:solidFill>
                  <a:srgbClr val="002060"/>
                </a:solidFill>
              </a:rPr>
              <a:t>Как разбрахте какви качества притежават? </a:t>
            </a:r>
            <a:endParaRPr lang="en-US" sz="40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6012" y="3320709"/>
            <a:ext cx="88535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4000" b="1" dirty="0" smtClean="0">
                <a:ln/>
                <a:solidFill>
                  <a:srgbClr val="002060"/>
                </a:solidFill>
              </a:rPr>
              <a:t>Какво правят? </a:t>
            </a:r>
            <a:endParaRPr lang="en-US" sz="40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946" t="40998" r="15980" b="31763"/>
          <a:stretch/>
        </p:blipFill>
        <p:spPr>
          <a:xfrm>
            <a:off x="826012" y="4028595"/>
            <a:ext cx="10185624" cy="22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14" y="461833"/>
            <a:ext cx="3864724" cy="144655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4400" b="1" dirty="0" smtClean="0">
                <a:ln/>
                <a:solidFill>
                  <a:srgbClr val="C00000"/>
                </a:solidFill>
              </a:rPr>
              <a:t>Текст повествование</a:t>
            </a:r>
          </a:p>
        </p:txBody>
      </p:sp>
      <p:sp>
        <p:nvSpPr>
          <p:cNvPr id="3" name="Rectangle 2"/>
          <p:cNvSpPr/>
          <p:nvPr/>
        </p:nvSpPr>
        <p:spPr>
          <a:xfrm>
            <a:off x="412114" y="2052368"/>
            <a:ext cx="4303577" cy="230832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dirty="0" smtClean="0">
                <a:ln/>
                <a:solidFill>
                  <a:srgbClr val="002060"/>
                </a:solidFill>
              </a:rPr>
              <a:t>В текста има герои,</a:t>
            </a:r>
          </a:p>
          <a:p>
            <a:pPr algn="ctr"/>
            <a:r>
              <a:rPr lang="bg-BG" sz="3600" b="1" dirty="0">
                <a:ln/>
                <a:solidFill>
                  <a:srgbClr val="002060"/>
                </a:solidFill>
              </a:rPr>
              <a:t>р</a:t>
            </a:r>
            <a:r>
              <a:rPr lang="bg-BG" sz="3600" b="1" dirty="0" smtClean="0">
                <a:ln/>
                <a:solidFill>
                  <a:srgbClr val="002060"/>
                </a:solidFill>
              </a:rPr>
              <a:t>азказва се случка,</a:t>
            </a:r>
          </a:p>
          <a:p>
            <a:pPr algn="ctr"/>
            <a:r>
              <a:rPr lang="bg-BG" sz="3600" b="1" dirty="0">
                <a:ln/>
                <a:solidFill>
                  <a:srgbClr val="002060"/>
                </a:solidFill>
              </a:rPr>
              <a:t>и</a:t>
            </a:r>
            <a:r>
              <a:rPr lang="bg-BG" sz="3600" b="1" dirty="0" smtClean="0">
                <a:ln/>
                <a:solidFill>
                  <a:srgbClr val="002060"/>
                </a:solidFill>
              </a:rPr>
              <a:t>зползват се повече глаголи</a:t>
            </a:r>
            <a:endParaRPr lang="en-US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85463" y="461833"/>
            <a:ext cx="3835058" cy="144655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4400" b="1" dirty="0" smtClean="0">
                <a:ln/>
                <a:solidFill>
                  <a:srgbClr val="C00000"/>
                </a:solidFill>
              </a:rPr>
              <a:t>Текст описание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4411" y="2052368"/>
            <a:ext cx="5716110" cy="341632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dirty="0">
                <a:ln/>
                <a:solidFill>
                  <a:srgbClr val="002060"/>
                </a:solidFill>
              </a:rPr>
              <a:t>Р</a:t>
            </a:r>
            <a:r>
              <a:rPr lang="bg-BG" sz="3600" b="1" dirty="0" smtClean="0">
                <a:ln/>
                <a:solidFill>
                  <a:srgbClr val="002060"/>
                </a:solidFill>
              </a:rPr>
              <a:t>азкриват се признаци и  качества на предмет, животно, растение, човек.</a:t>
            </a:r>
          </a:p>
          <a:p>
            <a:pPr algn="ctr"/>
            <a:r>
              <a:rPr lang="bg-BG" sz="3600" b="1" dirty="0" smtClean="0">
                <a:ln/>
                <a:solidFill>
                  <a:srgbClr val="002060"/>
                </a:solidFill>
              </a:rPr>
              <a:t>Използват се повече съществителни и прилагателни имена.</a:t>
            </a:r>
            <a:endParaRPr lang="en-US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6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363" y="113271"/>
            <a:ext cx="116935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200" b="1" i="1" dirty="0" smtClean="0">
                <a:ln/>
                <a:solidFill>
                  <a:srgbClr val="002060"/>
                </a:solidFill>
              </a:rPr>
              <a:t>Кой от двата текста е </a:t>
            </a:r>
            <a:r>
              <a:rPr lang="bg-BG" sz="3200" b="1" i="1" dirty="0" smtClean="0">
                <a:ln/>
                <a:solidFill>
                  <a:srgbClr val="002060"/>
                </a:solidFill>
              </a:rPr>
              <a:t>описание и </a:t>
            </a:r>
            <a:r>
              <a:rPr lang="bg-BG" sz="3200" b="1" i="1" dirty="0" smtClean="0">
                <a:ln/>
                <a:solidFill>
                  <a:srgbClr val="002060"/>
                </a:solidFill>
              </a:rPr>
              <a:t>в кой е разказана случка?</a:t>
            </a:r>
            <a:endParaRPr lang="en-US" sz="3200" b="1" i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351" y="923683"/>
            <a:ext cx="5405871" cy="769441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4400" b="1" dirty="0">
                <a:ln/>
                <a:solidFill>
                  <a:srgbClr val="C00000"/>
                </a:solidFill>
              </a:rPr>
              <a:t>т</a:t>
            </a:r>
            <a:r>
              <a:rPr lang="bg-BG" sz="4400" b="1" dirty="0" smtClean="0">
                <a:ln/>
                <a:solidFill>
                  <a:srgbClr val="C00000"/>
                </a:solidFill>
              </a:rPr>
              <a:t>екст повествование</a:t>
            </a:r>
          </a:p>
        </p:txBody>
      </p:sp>
      <p:sp>
        <p:nvSpPr>
          <p:cNvPr id="5" name="Rectangle 4"/>
          <p:cNvSpPr/>
          <p:nvPr/>
        </p:nvSpPr>
        <p:spPr>
          <a:xfrm>
            <a:off x="6506037" y="910057"/>
            <a:ext cx="5405871" cy="769441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4400" b="1" dirty="0">
                <a:ln/>
                <a:solidFill>
                  <a:srgbClr val="C00000"/>
                </a:solidFill>
              </a:rPr>
              <a:t>т</a:t>
            </a:r>
            <a:r>
              <a:rPr lang="bg-BG" sz="4400" b="1" dirty="0" smtClean="0">
                <a:ln/>
                <a:solidFill>
                  <a:srgbClr val="C00000"/>
                </a:solidFill>
              </a:rPr>
              <a:t>екст описание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8342" y="1695088"/>
            <a:ext cx="5138057" cy="4316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Врабче</a:t>
            </a:r>
            <a:endParaRPr lang="bg-BG" sz="26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Зима е. Всички се </a:t>
            </a:r>
            <a:r>
              <a:rPr lang="bg-BG" sz="2600" i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приби</a:t>
            </a:r>
            <a:r>
              <a:rPr lang="bg-BG" sz="26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-рат </a:t>
            </a: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топло. Само врабчето подскача навън. </a:t>
            </a:r>
            <a:r>
              <a:rPr lang="bg-BG" sz="2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Босичко</a:t>
            </a: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</a:t>
            </a:r>
            <a:b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Отварям прозореца и му хвърлям </a:t>
            </a:r>
            <a:r>
              <a:rPr lang="bg-BG" sz="2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трошици</a:t>
            </a: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Чудя се защо ли не </a:t>
            </a:r>
            <a:r>
              <a:rPr lang="bg-BG" sz="2600" i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</a:t>
            </a:r>
            <a:r>
              <a:rPr lang="bg-BG" sz="26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-та </a:t>
            </a: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юг?</a:t>
            </a:r>
            <a:endParaRPr lang="bg-BG" sz="26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718410" y="1693124"/>
            <a:ext cx="6116131" cy="43617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Врабче</a:t>
            </a:r>
            <a:endParaRPr lang="bg-BG" sz="26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Врабчето е малка птичка. Има сиво-кафява окраска на перата. </a:t>
            </a:r>
            <a:b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Строи си гнездото по </a:t>
            </a:r>
            <a:r>
              <a:rPr lang="bg-BG" sz="2600" i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дърве</a:t>
            </a:r>
            <a:r>
              <a:rPr lang="bg-BG" sz="26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-та</a:t>
            </a: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дупки и комини.</a:t>
            </a:r>
            <a:b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Храни се с мушици, семенца и </a:t>
            </a:r>
            <a:r>
              <a:rPr lang="bg-BG" sz="2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трошици</a:t>
            </a: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Врабчето не е прелетна птица.</a:t>
            </a:r>
            <a:endParaRPr lang="bg-BG" sz="26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9944" y="1069874"/>
            <a:ext cx="8085910" cy="2246769"/>
          </a:xfrm>
          <a:prstGeom prst="rect">
            <a:avLst/>
          </a:prstGeom>
          <a:solidFill>
            <a:srgbClr val="FFE1FF"/>
          </a:solidFill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 sz="2800" dirty="0" smtClean="0">
                <a:solidFill>
                  <a:srgbClr val="002060"/>
                </a:solidFill>
              </a:rPr>
              <a:t>	Малкото </a:t>
            </a:r>
            <a:r>
              <a:rPr lang="bg-BG" sz="2800" dirty="0">
                <a:solidFill>
                  <a:srgbClr val="002060"/>
                </a:solidFill>
              </a:rPr>
              <a:t>борче </a:t>
            </a:r>
            <a:r>
              <a:rPr lang="bg-BG" sz="2800" dirty="0" smtClean="0">
                <a:solidFill>
                  <a:srgbClr val="002060"/>
                </a:solidFill>
              </a:rPr>
              <a:t>растеше. Но </a:t>
            </a:r>
            <a:r>
              <a:rPr lang="bg-BG" sz="2800" dirty="0">
                <a:solidFill>
                  <a:srgbClr val="002060"/>
                </a:solidFill>
              </a:rPr>
              <a:t>си растеше </a:t>
            </a:r>
            <a:r>
              <a:rPr lang="bg-BG" sz="2800" dirty="0" smtClean="0">
                <a:solidFill>
                  <a:srgbClr val="002060"/>
                </a:solidFill>
              </a:rPr>
              <a:t>самичко, настрана</a:t>
            </a:r>
            <a:r>
              <a:rPr lang="bg-BG" sz="2800" dirty="0">
                <a:solidFill>
                  <a:srgbClr val="002060"/>
                </a:solidFill>
              </a:rPr>
              <a:t>, не се </a:t>
            </a:r>
            <a:r>
              <a:rPr lang="bg-BG" sz="2800" dirty="0" smtClean="0">
                <a:solidFill>
                  <a:srgbClr val="002060"/>
                </a:solidFill>
              </a:rPr>
              <a:t>вслушваше нито </a:t>
            </a:r>
            <a:r>
              <a:rPr lang="bg-BG" sz="2800" dirty="0">
                <a:solidFill>
                  <a:srgbClr val="002060"/>
                </a:solidFill>
              </a:rPr>
              <a:t>в песните </a:t>
            </a:r>
            <a:r>
              <a:rPr lang="bg-BG" sz="2800" dirty="0" smtClean="0">
                <a:solidFill>
                  <a:srgbClr val="002060"/>
                </a:solidFill>
              </a:rPr>
              <a:t>на птичките</a:t>
            </a:r>
            <a:r>
              <a:rPr lang="bg-BG" sz="2800" dirty="0">
                <a:solidFill>
                  <a:srgbClr val="002060"/>
                </a:solidFill>
              </a:rPr>
              <a:t>,</a:t>
            </a:r>
          </a:p>
          <a:p>
            <a:pPr eaLnBrk="1" hangingPunct="1"/>
            <a:r>
              <a:rPr lang="bg-BG" sz="2800" dirty="0">
                <a:solidFill>
                  <a:srgbClr val="002060"/>
                </a:solidFill>
              </a:rPr>
              <a:t>нито в шума на </a:t>
            </a:r>
            <a:r>
              <a:rPr lang="bg-BG" sz="2800" dirty="0" smtClean="0">
                <a:solidFill>
                  <a:srgbClr val="002060"/>
                </a:solidFill>
              </a:rPr>
              <a:t>вековните дървета</a:t>
            </a:r>
            <a:r>
              <a:rPr lang="bg-BG" sz="2800" dirty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bg-BG" sz="2800" dirty="0" smtClean="0">
                <a:solidFill>
                  <a:srgbClr val="002060"/>
                </a:solidFill>
              </a:rPr>
              <a:t>	“</a:t>
            </a:r>
            <a:r>
              <a:rPr lang="bg-BG" sz="2800" dirty="0">
                <a:solidFill>
                  <a:srgbClr val="002060"/>
                </a:solidFill>
              </a:rPr>
              <a:t>Аз съм гордо борче</a:t>
            </a:r>
            <a:r>
              <a:rPr lang="bg-BG" sz="2800" dirty="0" smtClean="0">
                <a:solidFill>
                  <a:srgbClr val="002060"/>
                </a:solidFill>
              </a:rPr>
              <a:t>” – казваше  </a:t>
            </a:r>
            <a:r>
              <a:rPr lang="bg-BG" sz="2800" dirty="0">
                <a:solidFill>
                  <a:srgbClr val="002060"/>
                </a:solidFill>
              </a:rPr>
              <a:t>си то.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900099" y="3709720"/>
            <a:ext cx="7573588" cy="3108543"/>
          </a:xfrm>
          <a:prstGeom prst="rect">
            <a:avLst/>
          </a:prstGeom>
          <a:solidFill>
            <a:srgbClr val="FFEEB9"/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bg-BG" sz="2800" dirty="0" smtClean="0">
                <a:solidFill>
                  <a:srgbClr val="C00000"/>
                </a:solidFill>
              </a:rPr>
              <a:t>	Борът </a:t>
            </a:r>
            <a:r>
              <a:rPr lang="bg-BG" sz="2800" dirty="0">
                <a:solidFill>
                  <a:srgbClr val="C00000"/>
                </a:solidFill>
              </a:rPr>
              <a:t>расте на сухи и </a:t>
            </a:r>
            <a:r>
              <a:rPr lang="bg-BG" sz="2800" dirty="0" smtClean="0">
                <a:solidFill>
                  <a:srgbClr val="C00000"/>
                </a:solidFill>
              </a:rPr>
              <a:t>влажни места. На </a:t>
            </a:r>
            <a:r>
              <a:rPr lang="bg-BG" sz="2800" dirty="0">
                <a:solidFill>
                  <a:srgbClr val="C00000"/>
                </a:solidFill>
              </a:rPr>
              <a:t>височина достига </a:t>
            </a:r>
            <a:r>
              <a:rPr lang="bg-BG" sz="2800" dirty="0" smtClean="0">
                <a:solidFill>
                  <a:srgbClr val="C00000"/>
                </a:solidFill>
              </a:rPr>
              <a:t>до 35 </a:t>
            </a:r>
            <a:r>
              <a:rPr lang="bg-BG" sz="2800" dirty="0">
                <a:solidFill>
                  <a:srgbClr val="C00000"/>
                </a:solidFill>
              </a:rPr>
              <a:t>м</a:t>
            </a:r>
            <a:r>
              <a:rPr lang="bg-BG" sz="2800" dirty="0" smtClean="0">
                <a:solidFill>
                  <a:srgbClr val="C00000"/>
                </a:solidFill>
              </a:rPr>
              <a:t>. Кората </a:t>
            </a:r>
            <a:r>
              <a:rPr lang="bg-BG" sz="2800" dirty="0">
                <a:solidFill>
                  <a:srgbClr val="C00000"/>
                </a:solidFill>
              </a:rPr>
              <a:t>му е </a:t>
            </a:r>
            <a:r>
              <a:rPr lang="bg-BG" sz="2800" dirty="0" smtClean="0">
                <a:solidFill>
                  <a:srgbClr val="C00000"/>
                </a:solidFill>
              </a:rPr>
              <a:t>сиво-кафява до </a:t>
            </a:r>
            <a:r>
              <a:rPr lang="bg-BG" sz="2800" dirty="0">
                <a:solidFill>
                  <a:srgbClr val="C00000"/>
                </a:solidFill>
              </a:rPr>
              <a:t>червеникава</a:t>
            </a:r>
            <a:r>
              <a:rPr lang="bg-BG" sz="2800" dirty="0" smtClean="0">
                <a:solidFill>
                  <a:srgbClr val="C00000"/>
                </a:solidFill>
              </a:rPr>
              <a:t>. Борът </a:t>
            </a:r>
            <a:r>
              <a:rPr lang="bg-BG" sz="2800" dirty="0">
                <a:solidFill>
                  <a:srgbClr val="C00000"/>
                </a:solidFill>
              </a:rPr>
              <a:t>е </a:t>
            </a:r>
            <a:r>
              <a:rPr lang="bg-BG" sz="2800" dirty="0" smtClean="0">
                <a:solidFill>
                  <a:srgbClr val="C00000"/>
                </a:solidFill>
              </a:rPr>
              <a:t>вечнозелен</a:t>
            </a:r>
            <a:r>
              <a:rPr lang="bg-BG" sz="2800" dirty="0">
                <a:solidFill>
                  <a:srgbClr val="C00000"/>
                </a:solidFill>
              </a:rPr>
              <a:t>, </a:t>
            </a:r>
            <a:r>
              <a:rPr lang="bg-BG" sz="2800" dirty="0" smtClean="0">
                <a:solidFill>
                  <a:srgbClr val="C00000"/>
                </a:solidFill>
              </a:rPr>
              <a:t>защото игличките </a:t>
            </a:r>
            <a:r>
              <a:rPr lang="bg-BG" sz="2800" dirty="0">
                <a:solidFill>
                  <a:srgbClr val="C00000"/>
                </a:solidFill>
              </a:rPr>
              <a:t>му </a:t>
            </a:r>
            <a:r>
              <a:rPr lang="bg-BG" sz="2800" dirty="0" smtClean="0">
                <a:solidFill>
                  <a:srgbClr val="C00000"/>
                </a:solidFill>
              </a:rPr>
              <a:t>остават </a:t>
            </a:r>
            <a:r>
              <a:rPr lang="bg-BG" sz="2800" dirty="0">
                <a:solidFill>
                  <a:srgbClr val="C00000"/>
                </a:solidFill>
              </a:rPr>
              <a:t>по </a:t>
            </a:r>
            <a:r>
              <a:rPr lang="bg-BG" sz="2800" dirty="0" smtClean="0">
                <a:solidFill>
                  <a:srgbClr val="C00000"/>
                </a:solidFill>
              </a:rPr>
              <a:t>клончетата и </a:t>
            </a:r>
            <a:r>
              <a:rPr lang="bg-BG" sz="2800" dirty="0">
                <a:solidFill>
                  <a:srgbClr val="C00000"/>
                </a:solidFill>
              </a:rPr>
              <a:t>не </a:t>
            </a:r>
            <a:r>
              <a:rPr lang="bg-BG" sz="2800" dirty="0" smtClean="0">
                <a:solidFill>
                  <a:srgbClr val="C00000"/>
                </a:solidFill>
              </a:rPr>
              <a:t>опадат </a:t>
            </a:r>
            <a:r>
              <a:rPr lang="bg-BG" sz="2800" dirty="0">
                <a:solidFill>
                  <a:srgbClr val="C00000"/>
                </a:solidFill>
              </a:rPr>
              <a:t>едновременно </a:t>
            </a:r>
            <a:r>
              <a:rPr lang="bg-BG" sz="2800" dirty="0" smtClean="0">
                <a:solidFill>
                  <a:srgbClr val="C00000"/>
                </a:solidFill>
              </a:rPr>
              <a:t>през годината.   </a:t>
            </a:r>
            <a:endParaRPr lang="bg-BG" sz="2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195" y="136406"/>
            <a:ext cx="116781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200" b="1" i="1" dirty="0" smtClean="0">
                <a:ln/>
                <a:solidFill>
                  <a:srgbClr val="002060"/>
                </a:solidFill>
              </a:rPr>
              <a:t>Кой текст е описание и кой – повествование?</a:t>
            </a:r>
            <a:endParaRPr lang="en-US" sz="3200" b="1" i="1" cap="none" spc="0" dirty="0">
              <a:ln/>
              <a:solidFill>
                <a:srgbClr val="002060"/>
              </a:solidFill>
              <a:effectLst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59783" y="859015"/>
            <a:ext cx="3592286" cy="1960683"/>
            <a:chOff x="8321040" y="1081030"/>
            <a:chExt cx="3396343" cy="196068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Wave 6"/>
            <p:cNvSpPr/>
            <p:nvPr/>
          </p:nvSpPr>
          <p:spPr>
            <a:xfrm>
              <a:off x="8321040" y="1081030"/>
              <a:ext cx="3396343" cy="1960683"/>
            </a:xfrm>
            <a:prstGeom prst="wave">
              <a:avLst>
                <a:gd name="adj1" fmla="val 8946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21040" y="1230444"/>
              <a:ext cx="339634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dirty="0" smtClean="0"/>
                <a:t>Има герой,</a:t>
              </a:r>
            </a:p>
            <a:p>
              <a:r>
                <a:rPr lang="bg-BG" sz="2800" dirty="0" smtClean="0"/>
                <a:t>има случка, преобладават глаголи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73291" y="2604283"/>
            <a:ext cx="3278777" cy="783055"/>
            <a:chOff x="8321040" y="2744006"/>
            <a:chExt cx="3396343" cy="78305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Wave 9"/>
            <p:cNvSpPr/>
            <p:nvPr/>
          </p:nvSpPr>
          <p:spPr>
            <a:xfrm>
              <a:off x="8321040" y="2744006"/>
              <a:ext cx="3396343" cy="783055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9" name="TextBox 8"/>
            <p:cNvSpPr txBox="1"/>
            <p:nvPr/>
          </p:nvSpPr>
          <p:spPr>
            <a:xfrm rot="206010">
              <a:off x="8448741" y="2935198"/>
              <a:ext cx="3153748" cy="384634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>
                  <a:gd name="adj1" fmla="val 19292"/>
                  <a:gd name="adj2" fmla="val -460"/>
                </a:avLst>
              </a:prstTxWarp>
              <a:spAutoFit/>
            </a:bodyPr>
            <a:lstStyle/>
            <a:p>
              <a:r>
                <a:rPr lang="bg-BG" sz="2400" dirty="0" smtClean="0">
                  <a:solidFill>
                    <a:srgbClr val="C00000"/>
                  </a:solidFill>
                </a:rPr>
                <a:t>повествование</a:t>
              </a:r>
              <a:endParaRPr lang="bg-BG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9944" y="3650869"/>
            <a:ext cx="3592286" cy="2236823"/>
            <a:chOff x="8321040" y="1081030"/>
            <a:chExt cx="3396343" cy="1960683"/>
          </a:xfrm>
        </p:grpSpPr>
        <p:sp>
          <p:nvSpPr>
            <p:cNvPr id="14" name="Wave 13"/>
            <p:cNvSpPr/>
            <p:nvPr/>
          </p:nvSpPr>
          <p:spPr>
            <a:xfrm>
              <a:off x="8321040" y="1081030"/>
              <a:ext cx="3396343" cy="1960683"/>
            </a:xfrm>
            <a:prstGeom prst="wave">
              <a:avLst>
                <a:gd name="adj1" fmla="val 8946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21040" y="1225831"/>
              <a:ext cx="339634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dirty="0" smtClean="0"/>
                <a:t>Описани са признаци,</a:t>
              </a:r>
            </a:p>
            <a:p>
              <a:r>
                <a:rPr lang="bg-BG" sz="2800" dirty="0" smtClean="0"/>
                <a:t>преобладават съществителни и прилагателни имена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3453" y="5787325"/>
            <a:ext cx="3278777" cy="783055"/>
            <a:chOff x="8321040" y="2744006"/>
            <a:chExt cx="3396343" cy="783055"/>
          </a:xfrm>
        </p:grpSpPr>
        <p:sp>
          <p:nvSpPr>
            <p:cNvPr id="17" name="Wave 16"/>
            <p:cNvSpPr/>
            <p:nvPr/>
          </p:nvSpPr>
          <p:spPr>
            <a:xfrm>
              <a:off x="8321040" y="2744006"/>
              <a:ext cx="3396343" cy="783055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8" name="TextBox 17"/>
            <p:cNvSpPr txBox="1"/>
            <p:nvPr/>
          </p:nvSpPr>
          <p:spPr>
            <a:xfrm rot="206010">
              <a:off x="8448741" y="2935198"/>
              <a:ext cx="3153748" cy="384634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>
                  <a:gd name="adj1" fmla="val 19292"/>
                  <a:gd name="adj2" fmla="val -460"/>
                </a:avLst>
              </a:prstTxWarp>
              <a:spAutoFit/>
            </a:bodyPr>
            <a:lstStyle/>
            <a:p>
              <a:r>
                <a:rPr lang="bg-BG" sz="2400" dirty="0" smtClean="0">
                  <a:solidFill>
                    <a:srgbClr val="C00000"/>
                  </a:solidFill>
                </a:rPr>
                <a:t>описание</a:t>
              </a:r>
              <a:endParaRPr lang="bg-BG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193" y="211795"/>
            <a:ext cx="1167819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200" b="1" i="1" dirty="0" smtClean="0">
                <a:ln/>
                <a:solidFill>
                  <a:srgbClr val="C00000"/>
                </a:solidFill>
              </a:rPr>
              <a:t>Зад.6 Припомнете си приказката „Паничка мед</a:t>
            </a:r>
            <a:r>
              <a:rPr lang="bg-BG" sz="3200" b="1" i="1" dirty="0" smtClean="0">
                <a:ln/>
                <a:solidFill>
                  <a:srgbClr val="C00000"/>
                </a:solidFill>
              </a:rPr>
              <a:t>“.</a:t>
            </a:r>
          </a:p>
          <a:p>
            <a:pPr algn="ctr"/>
            <a:r>
              <a:rPr lang="bg-BG" sz="3200" b="1" i="1" dirty="0" smtClean="0">
                <a:ln/>
                <a:solidFill>
                  <a:srgbClr val="C00000"/>
                </a:solidFill>
              </a:rPr>
              <a:t>Определете </a:t>
            </a:r>
            <a:r>
              <a:rPr lang="bg-BG" sz="3200" b="1" i="1" dirty="0" smtClean="0">
                <a:ln/>
                <a:solidFill>
                  <a:srgbClr val="C00000"/>
                </a:solidFill>
              </a:rPr>
              <a:t>коя част е описание и коя – повествование.</a:t>
            </a:r>
            <a:endParaRPr lang="en-US" sz="3200" b="1" i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192" y="1985235"/>
            <a:ext cx="116781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200" b="1" i="1" dirty="0" smtClean="0">
                <a:ln/>
                <a:solidFill>
                  <a:srgbClr val="002060"/>
                </a:solidFill>
              </a:rPr>
              <a:t>Работа в учебната тетрадка</a:t>
            </a:r>
            <a:endParaRPr lang="en-US" sz="3200" b="1" i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192" y="3239406"/>
            <a:ext cx="116781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i="1" dirty="0" smtClean="0">
                <a:ln/>
                <a:solidFill>
                  <a:srgbClr val="C00000"/>
                </a:solidFill>
              </a:rPr>
              <a:t>Зад. 1 Препишете текста описание.</a:t>
            </a:r>
            <a:endParaRPr lang="en-US" sz="3600" b="1" i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4210" y="4040485"/>
            <a:ext cx="8869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3600" b="1" dirty="0" smtClean="0">
                <a:ln/>
                <a:solidFill>
                  <a:srgbClr val="002060"/>
                </a:solidFill>
              </a:rPr>
              <a:t>Беше топъл есенен ден. През отворените прозорци на учебната стая надничаха узрели слънчогледи.</a:t>
            </a:r>
            <a:endParaRPr lang="en-US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08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190" y="455635"/>
            <a:ext cx="116781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2800" b="1" i="1" dirty="0" smtClean="0">
                <a:ln/>
                <a:solidFill>
                  <a:srgbClr val="002060"/>
                </a:solidFill>
              </a:rPr>
              <a:t>Работа в учебната тетрадка</a:t>
            </a:r>
            <a:endParaRPr lang="en-US" sz="2800" b="1" i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189" y="1120521"/>
            <a:ext cx="116781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i="1" dirty="0" smtClean="0">
                <a:ln/>
                <a:solidFill>
                  <a:srgbClr val="C00000"/>
                </a:solidFill>
              </a:rPr>
              <a:t>Зад. 2 Прочетете повествователния </a:t>
            </a:r>
            <a:r>
              <a:rPr lang="bg-BG" sz="3600" b="1" i="1" dirty="0" smtClean="0">
                <a:ln/>
                <a:solidFill>
                  <a:srgbClr val="C00000"/>
                </a:solidFill>
              </a:rPr>
              <a:t>текст.</a:t>
            </a:r>
          </a:p>
          <a:p>
            <a:pPr algn="ctr"/>
            <a:r>
              <a:rPr lang="bg-BG" sz="3600" b="1" i="1" dirty="0" smtClean="0">
                <a:ln/>
                <a:solidFill>
                  <a:srgbClr val="C00000"/>
                </a:solidFill>
              </a:rPr>
              <a:t>Кои </a:t>
            </a:r>
            <a:r>
              <a:rPr lang="bg-BG" sz="3600" b="1" i="1" dirty="0" smtClean="0">
                <a:ln/>
                <a:solidFill>
                  <a:srgbClr val="C00000"/>
                </a:solidFill>
              </a:rPr>
              <a:t>са тримата герои в него?</a:t>
            </a:r>
            <a:endParaRPr lang="en-US" sz="3600" b="1" i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448" y="2462516"/>
            <a:ext cx="88696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g-BG" sz="3600" b="1" i="1" dirty="0" smtClean="0">
                <a:ln/>
                <a:solidFill>
                  <a:srgbClr val="002060"/>
                </a:solidFill>
              </a:rPr>
              <a:t>	</a:t>
            </a:r>
            <a:r>
              <a:rPr lang="bg-BG" sz="3600" b="1" dirty="0" smtClean="0">
                <a:ln/>
                <a:solidFill>
                  <a:srgbClr val="002060"/>
                </a:solidFill>
              </a:rPr>
              <a:t>Влезе учителят с цял куп нови учебници. Учениците започнаха да викат от радост. Учителят раздаде на всички, които бяха внесли пари, по една хубава читанка, изпъстрена с чудесни картинки….</a:t>
            </a:r>
            <a:endParaRPr lang="en-US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2448" y="5618806"/>
            <a:ext cx="88696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i="1" dirty="0" smtClean="0">
                <a:ln/>
                <a:solidFill>
                  <a:srgbClr val="002060"/>
                </a:solidFill>
              </a:rPr>
              <a:t>	Учителят, </a:t>
            </a:r>
            <a:r>
              <a:rPr lang="bg-BG" sz="3600" b="1" i="1" dirty="0" err="1" smtClean="0">
                <a:ln/>
                <a:solidFill>
                  <a:srgbClr val="002060"/>
                </a:solidFill>
              </a:rPr>
              <a:t>Матейчо</a:t>
            </a:r>
            <a:r>
              <a:rPr lang="bg-BG" sz="3600" b="1" i="1" dirty="0" smtClean="0">
                <a:ln/>
                <a:solidFill>
                  <a:srgbClr val="002060"/>
                </a:solidFill>
              </a:rPr>
              <a:t>, Димчо</a:t>
            </a:r>
            <a:endParaRPr lang="en-US" sz="3600" b="1" i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099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393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2013-10-13T14:36:50Z</dcterms:created>
  <dcterms:modified xsi:type="dcterms:W3CDTF">2013-10-14T19:57:39Z</dcterms:modified>
</cp:coreProperties>
</file>