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1" r:id="rId5"/>
    <p:sldId id="262" r:id="rId6"/>
    <p:sldId id="282" r:id="rId7"/>
    <p:sldId id="258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3" r:id="rId17"/>
    <p:sldId id="274" r:id="rId18"/>
    <p:sldId id="275" r:id="rId19"/>
    <p:sldId id="277" r:id="rId20"/>
    <p:sldId id="278" r:id="rId21"/>
    <p:sldId id="283" r:id="rId22"/>
    <p:sldId id="279" r:id="rId23"/>
    <p:sldId id="280" r:id="rId24"/>
    <p:sldId id="284" r:id="rId25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85"/>
    <a:srgbClr val="001746"/>
    <a:srgbClr val="DC5408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5CC52-1CAD-427F-AF8F-78A551B62C8F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2B116-3595-4412-AC73-9400F0F3391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616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DEF44C-DC28-4B29-B943-E1B7C2EA194F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35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63613" y="1890713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2179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3052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81813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71635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49459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12055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5347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2798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4116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09910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75436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98000">
              <a:srgbClr val="8CAACD"/>
            </a:gs>
            <a:gs pos="1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AB94-2A69-42B4-B3A6-878A838A03A0}" type="datetimeFigureOut">
              <a:rPr lang="bg-BG" smtClean="0"/>
              <a:t>15.10.2013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4E776-71EC-476F-9287-E57A861C8666}" type="slidenum">
              <a:rPr lang="bg-BG" smtClean="0"/>
              <a:t>‹#›</a:t>
            </a:fld>
            <a:endParaRPr lang="bg-BG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2" t="4940" r="3732" b="3063"/>
          <a:stretch/>
        </p:blipFill>
        <p:spPr>
          <a:xfrm>
            <a:off x="-1" y="0"/>
            <a:ext cx="12192001" cy="68579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1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5052" y="1263795"/>
            <a:ext cx="97819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g-BG" sz="5400" b="1" dirty="0" smtClean="0">
                <a:ln/>
                <a:solidFill>
                  <a:srgbClr val="C00000"/>
                </a:solidFill>
                <a:latin typeface="a_BosaNovaSh" panose="04030505020802020C04" pitchFamily="82" charset="-52"/>
              </a:rPr>
              <a:t>Три </a:t>
            </a:r>
            <a:r>
              <a:rPr lang="bg-BG" sz="5400" b="1" dirty="0" err="1" smtClean="0">
                <a:ln/>
                <a:solidFill>
                  <a:srgbClr val="C00000"/>
                </a:solidFill>
                <a:latin typeface="a_BosaNovaSh" panose="04030505020802020C04" pitchFamily="82" charset="-52"/>
              </a:rPr>
              <a:t>родитби</a:t>
            </a:r>
            <a:r>
              <a:rPr lang="bg-BG" sz="5400" b="1" dirty="0" smtClean="0">
                <a:ln/>
                <a:solidFill>
                  <a:srgbClr val="C00000"/>
                </a:solidFill>
                <a:latin typeface="a_BosaNovaSh" panose="04030505020802020C04" pitchFamily="82" charset="-52"/>
              </a:rPr>
              <a:t> от едно дърво</a:t>
            </a:r>
            <a:endParaRPr lang="en-US" sz="5400" b="1" cap="none" spc="0" dirty="0">
              <a:ln/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7582" y="3345203"/>
            <a:ext cx="5836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g-BG" sz="5400" b="1" dirty="0" smtClean="0">
                <a:ln/>
                <a:solidFill>
                  <a:srgbClr val="C00000"/>
                </a:solidFill>
                <a:latin typeface="Century Gothic" panose="020B0502020202020204" pitchFamily="34" charset="0"/>
              </a:rPr>
              <a:t>Сбит преразказ</a:t>
            </a:r>
            <a:endParaRPr lang="en-US" sz="5400" b="1" cap="none" spc="0" dirty="0">
              <a:ln/>
              <a:solidFill>
                <a:srgbClr val="C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09262" y="5827443"/>
            <a:ext cx="340189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g-BG" sz="3200" b="1" dirty="0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3 клас, </a:t>
            </a:r>
            <a:r>
              <a:rPr lang="bg-BG" sz="3200" b="1" dirty="0" err="1" smtClean="0">
                <a:ln/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Булвест</a:t>
            </a:r>
            <a:endParaRPr lang="en-US" sz="3200" b="1" cap="none" spc="0" dirty="0">
              <a:ln/>
              <a:solidFill>
                <a:schemeClr val="tx1">
                  <a:lumMod val="85000"/>
                  <a:lumOff val="1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594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отделим най-важното от съдържанието на приказката</a:t>
            </a:r>
            <a:endParaRPr lang="bg-BG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1881" y="837676"/>
            <a:ext cx="7110484" cy="5509200"/>
          </a:xfrm>
          <a:prstGeom prst="rect">
            <a:avLst/>
          </a:prstGeom>
          <a:solidFill>
            <a:srgbClr val="FFFF99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– О, всемогъщи повелителю! Та нали този свят е подреден така, че един сади дърветата, а друг обира плодовете. Но все пак се надявам, че ще доживея деня, в който дървото ще даде плодове – добавил с усмивка старецът.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Падишахът харесал този отговор и хвърлил една кесия с пари на сиромаха.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315003" y="963421"/>
            <a:ext cx="6984241" cy="1392072"/>
            <a:chOff x="361668" y="1012849"/>
            <a:chExt cx="6984241" cy="1392072"/>
          </a:xfrm>
        </p:grpSpPr>
        <p:grpSp>
          <p:nvGrpSpPr>
            <p:cNvPr id="3" name="Group 2"/>
            <p:cNvGrpSpPr/>
            <p:nvPr/>
          </p:nvGrpSpPr>
          <p:grpSpPr>
            <a:xfrm>
              <a:off x="361668" y="1012849"/>
              <a:ext cx="6984241" cy="928048"/>
              <a:chOff x="330959" y="1012849"/>
              <a:chExt cx="6984241" cy="92804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591670" y="1012849"/>
                <a:ext cx="5723530" cy="464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0959" y="1476873"/>
                <a:ext cx="6984240" cy="464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361668" y="1940897"/>
              <a:ext cx="1808326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738070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отделим най-важното от съдържанието на приказката</a:t>
            </a:r>
            <a:endParaRPr lang="bg-BG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4433" y="1083896"/>
            <a:ext cx="7087114" cy="5016758"/>
          </a:xfrm>
          <a:prstGeom prst="rect">
            <a:avLst/>
          </a:prstGeom>
          <a:solidFill>
            <a:srgbClr val="FFFF99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– Ето виждаш ли! – засмял се старецът. – Дървото вече започна да дава плодове.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Засмял се падишахът и му хвърлил още една кесия.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– О, велики </a:t>
            </a:r>
            <a:r>
              <a:rPr lang="bg-BG" sz="3200" b="1" dirty="0" err="1" smtClean="0">
                <a:latin typeface="Century Gothic" panose="020B0502020202020204" pitchFamily="34" charset="0"/>
              </a:rPr>
              <a:t>падишахо</a:t>
            </a:r>
            <a:r>
              <a:rPr lang="bg-BG" sz="3200" b="1" dirty="0" smtClean="0">
                <a:latin typeface="Century Gothic" panose="020B0502020202020204" pitchFamily="34" charset="0"/>
              </a:rPr>
              <a:t>! Обърни внимание, че всички дървета дават плод само веднъж в годината, а моето – два пъти!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20872" y="1187356"/>
            <a:ext cx="4572000" cy="464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4" name="Group 3"/>
          <p:cNvGrpSpPr/>
          <p:nvPr/>
        </p:nvGrpSpPr>
        <p:grpSpPr>
          <a:xfrm>
            <a:off x="2472690" y="3644005"/>
            <a:ext cx="6889673" cy="928048"/>
            <a:chOff x="589299" y="3698596"/>
            <a:chExt cx="6889673" cy="928048"/>
          </a:xfrm>
        </p:grpSpPr>
        <p:sp>
          <p:nvSpPr>
            <p:cNvPr id="10" name="Rectangle 9"/>
            <p:cNvSpPr/>
            <p:nvPr/>
          </p:nvSpPr>
          <p:spPr>
            <a:xfrm>
              <a:off x="1241947" y="3698596"/>
              <a:ext cx="6237025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9299" y="4162620"/>
              <a:ext cx="5173145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284114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отделим най-важното от съдържанието на приказката</a:t>
            </a:r>
            <a:endParaRPr lang="bg-BG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2858" y="714283"/>
            <a:ext cx="7141394" cy="5878532"/>
          </a:xfrm>
          <a:prstGeom prst="rect">
            <a:avLst/>
          </a:prstGeom>
          <a:solidFill>
            <a:srgbClr val="FFFF99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g-BG" sz="3200" b="1" dirty="0" smtClean="0">
                <a:latin typeface="Century Gothic" panose="020B0502020202020204" pitchFamily="34" charset="0"/>
              </a:rPr>
              <a:t>	Тази шега още повече харесала на падишаха. Той хвърлил трета кесия на сиромаха и казал на своите спътници: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– Да вървим, приятели! Иначе съвсем ще се разорим, ако постоим още при тоя старец.</a:t>
            </a:r>
          </a:p>
          <a:p>
            <a:pPr algn="just"/>
            <a:endParaRPr lang="bg-BG" sz="3200" b="1" dirty="0">
              <a:latin typeface="Century Gothic" panose="020B0502020202020204" pitchFamily="34" charset="0"/>
            </a:endParaRPr>
          </a:p>
          <a:p>
            <a:pPr algn="r"/>
            <a:endParaRPr lang="bg-BG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bg-BG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Афганистанска приказка</a:t>
            </a:r>
            <a:endParaRPr lang="bg-BG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248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08" y="618754"/>
            <a:ext cx="11365858" cy="550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Веднъж падишахът минал със свитата си през полето. </a:t>
            </a:r>
            <a:r>
              <a:rPr lang="bg-BG" sz="3200" b="1" dirty="0" smtClean="0">
                <a:latin typeface="Century Gothic" panose="020B0502020202020204" pitchFamily="34" charset="0"/>
              </a:rPr>
              <a:t>Видял, че старец </a:t>
            </a:r>
            <a:r>
              <a:rPr lang="bg-BG" sz="3200" b="1" dirty="0">
                <a:latin typeface="Century Gothic" panose="020B0502020202020204" pitchFamily="34" charset="0"/>
              </a:rPr>
              <a:t>сади </a:t>
            </a:r>
            <a:r>
              <a:rPr lang="bg-BG" sz="3200" b="1" dirty="0" smtClean="0">
                <a:latin typeface="Century Gothic" panose="020B0502020202020204" pitchFamily="34" charset="0"/>
              </a:rPr>
              <a:t>дръвче</a:t>
            </a:r>
            <a:r>
              <a:rPr lang="bg-BG" sz="3200" b="1" dirty="0">
                <a:latin typeface="Century Gothic" panose="020B0502020202020204" pitchFamily="34" charset="0"/>
              </a:rPr>
              <a:t>. Учудил се падишахът, приближил се и попитал: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– Какво правиш? </a:t>
            </a:r>
            <a:r>
              <a:rPr lang="bg-BG" sz="3200" b="1" dirty="0">
                <a:latin typeface="Century Gothic" panose="020B0502020202020204" pitchFamily="34" charset="0"/>
              </a:rPr>
              <a:t>Н</a:t>
            </a:r>
            <a:r>
              <a:rPr lang="bg-BG" sz="3200" b="1" dirty="0" smtClean="0">
                <a:latin typeface="Century Gothic" panose="020B0502020202020204" pitchFamily="34" charset="0"/>
              </a:rPr>
              <a:t>е </a:t>
            </a:r>
            <a:r>
              <a:rPr lang="bg-BG" sz="3200" b="1" dirty="0">
                <a:latin typeface="Century Gothic" panose="020B0502020202020204" pitchFamily="34" charset="0"/>
              </a:rPr>
              <a:t>се знае ще доживееш ли деня, в който дървото ще даде плодове</a:t>
            </a:r>
            <a:r>
              <a:rPr lang="bg-BG" sz="3200" b="1" dirty="0" smtClean="0">
                <a:latin typeface="Century Gothic" panose="020B0502020202020204" pitchFamily="34" charset="0"/>
              </a:rPr>
              <a:t>.</a:t>
            </a:r>
            <a:r>
              <a:rPr lang="bg-BG" sz="3200" b="1" dirty="0">
                <a:latin typeface="Century Gothic" panose="020B0502020202020204" pitchFamily="34" charset="0"/>
              </a:rPr>
              <a:t> </a:t>
            </a:r>
            <a:endParaRPr lang="bg-BG" sz="32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– </a:t>
            </a:r>
            <a:r>
              <a:rPr lang="bg-BG" sz="3200" b="1" dirty="0">
                <a:latin typeface="Century Gothic" panose="020B0502020202020204" pitchFamily="34" charset="0"/>
              </a:rPr>
              <a:t>Един сади дърветата, а друг обира плодовете. Но все пак се надявам, че ще доживея деня, в който дървото ще даде плодове – добавил с усмивка старецът.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Падишахът харесал този отговор и хвърлил една кесия с пари на сиромаха</a:t>
            </a:r>
            <a:r>
              <a:rPr lang="bg-BG" sz="3200" b="1" dirty="0" smtClean="0">
                <a:latin typeface="Century Gothic" panose="020B0502020202020204" pitchFamily="34" charset="0"/>
              </a:rPr>
              <a:t>.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40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042" y="619872"/>
            <a:ext cx="11154146" cy="5509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>
                <a:latin typeface="Century Gothic" panose="020B0502020202020204" pitchFamily="34" charset="0"/>
              </a:rPr>
              <a:t>	З</a:t>
            </a:r>
            <a:r>
              <a:rPr lang="bg-BG" sz="3200" b="1" dirty="0" smtClean="0">
                <a:latin typeface="Century Gothic" panose="020B0502020202020204" pitchFamily="34" charset="0"/>
              </a:rPr>
              <a:t>асмял се старецът. </a:t>
            </a:r>
            <a:br>
              <a:rPr lang="bg-BG" sz="3200" b="1" dirty="0" smtClean="0">
                <a:latin typeface="Century Gothic" panose="020B0502020202020204" pitchFamily="34" charset="0"/>
              </a:rPr>
            </a:br>
            <a:r>
              <a:rPr lang="bg-BG" sz="3200" b="1" dirty="0" smtClean="0">
                <a:latin typeface="Century Gothic" panose="020B0502020202020204" pitchFamily="34" charset="0"/>
              </a:rPr>
              <a:t>– Дървото вече започна да дава плодове.</a:t>
            </a:r>
          </a:p>
          <a:p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Засмял се падишахът и му хвърлил още една кесия.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– </a:t>
            </a:r>
            <a:r>
              <a:rPr lang="bg-BG" sz="3200" b="1" dirty="0">
                <a:latin typeface="Century Gothic" panose="020B0502020202020204" pitchFamily="34" charset="0"/>
              </a:rPr>
              <a:t>В</a:t>
            </a:r>
            <a:r>
              <a:rPr lang="bg-BG" sz="3200" b="1" dirty="0" smtClean="0">
                <a:latin typeface="Century Gothic" panose="020B0502020202020204" pitchFamily="34" charset="0"/>
              </a:rPr>
              <a:t>сички дървета дават плод само веднъж в годината, а моето – два пъти</a:t>
            </a:r>
            <a:r>
              <a:rPr lang="bg-BG" sz="3200" b="1" dirty="0">
                <a:latin typeface="Century Gothic" panose="020B0502020202020204" pitchFamily="34" charset="0"/>
              </a:rPr>
              <a:t>! </a:t>
            </a:r>
            <a:endParaRPr lang="bg-BG" sz="32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</a:t>
            </a:r>
            <a:r>
              <a:rPr lang="bg-BG" sz="3200" b="1" dirty="0" smtClean="0">
                <a:latin typeface="Century Gothic" panose="020B0502020202020204" pitchFamily="34" charset="0"/>
              </a:rPr>
              <a:t>Тази </a:t>
            </a:r>
            <a:r>
              <a:rPr lang="bg-BG" sz="3200" b="1" dirty="0">
                <a:latin typeface="Century Gothic" panose="020B0502020202020204" pitchFamily="34" charset="0"/>
              </a:rPr>
              <a:t>шега още повече харесала на падишаха. Той хвърлил трета кесия на сиромаха и казал на своите спътници: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– Да вървим, приятели! Иначе съвсем ще се разорим, ако постоим още при тоя старец</a:t>
            </a:r>
            <a:r>
              <a:rPr lang="bg-BG" sz="3200" b="1" dirty="0" smtClean="0">
                <a:latin typeface="Century Gothic" panose="020B0502020202020204" pitchFamily="34" charset="0"/>
              </a:rPr>
              <a:t>.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612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определим различните моменти в приказката</a:t>
            </a:r>
            <a:endParaRPr lang="bg-BG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90535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000" b="1" i="1" dirty="0" smtClean="0">
                <a:solidFill>
                  <a:srgbClr val="C0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План</a:t>
            </a:r>
            <a:endParaRPr lang="bg-BG" sz="4000" b="1" i="1" dirty="0">
              <a:solidFill>
                <a:srgbClr val="C0000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587" y="1754326"/>
            <a:ext cx="1143682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g-BG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Падишахът видял старец да сади дърво.</a:t>
            </a:r>
          </a:p>
          <a:p>
            <a:pPr marL="742950" indent="-742950">
              <a:buAutoNum type="arabicPeriod"/>
            </a:pPr>
            <a:r>
              <a:rPr lang="bg-BG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Учуденият падишах заговорил стареца.</a:t>
            </a:r>
          </a:p>
          <a:p>
            <a:pPr marL="742950" indent="-742950">
              <a:buAutoNum type="arabicPeriod"/>
            </a:pPr>
            <a:r>
              <a:rPr lang="bg-BG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Падишахът възнаградил стареца за остроумните му отговори.</a:t>
            </a:r>
          </a:p>
          <a:p>
            <a:pPr marL="742950" indent="-742950">
              <a:buAutoNum type="arabicPeriod"/>
            </a:pPr>
            <a:endParaRPr lang="bg-BG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02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-81189"/>
            <a:ext cx="896271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600" b="1" dirty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Думите на героите се преразказват.</a:t>
            </a:r>
            <a:endParaRPr lang="en-US" sz="3600" b="1" dirty="0">
              <a:ln w="11430"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79" y="0"/>
            <a:ext cx="714517" cy="1124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52892" y="1124743"/>
            <a:ext cx="379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ПРЕРАЗКАЗАНИ!</a:t>
            </a:r>
            <a:endParaRPr lang="bg-BG" sz="36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0480" y="1124744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ДУМИ НА ГЕРОИ</a:t>
            </a:r>
            <a:endParaRPr lang="bg-BG" sz="3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7" descr="C:\Users\Shery\Desktop\154415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241" y="-29322"/>
            <a:ext cx="978594" cy="115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15879" y="2204864"/>
            <a:ext cx="5348073" cy="338437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– </a:t>
            </a:r>
            <a:r>
              <a:rPr lang="bg-BG" sz="3600" b="1" dirty="0">
                <a:latin typeface="Century Gothic" panose="020B0502020202020204" pitchFamily="34" charset="0"/>
              </a:rPr>
              <a:t>Какво правиш? Не се знае ще доживееш ли деня, в който дървото ще даде плодове. </a:t>
            </a:r>
            <a:endParaRPr lang="ru-RU" sz="3600" b="1" dirty="0" smtClean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6528048" y="2204864"/>
            <a:ext cx="5328593" cy="3384376"/>
          </a:xfrm>
          <a:prstGeom prst="round2DiagRect">
            <a:avLst>
              <a:gd name="adj1" fmla="val 16667"/>
              <a:gd name="adj2" fmla="val 17956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Падишахът попитал стареца защо сади това дърво, като не се знае дали ще доживее да бере плодовете му.</a:t>
            </a:r>
            <a:endParaRPr lang="bg-BG" sz="36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stCxn id="15" idx="3"/>
            <a:endCxn id="16" idx="2"/>
          </p:cNvCxnSpPr>
          <p:nvPr/>
        </p:nvCxnSpPr>
        <p:spPr>
          <a:xfrm>
            <a:off x="5663952" y="3897052"/>
            <a:ext cx="86409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531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-81189"/>
            <a:ext cx="896271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600" b="1" dirty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Думите на героите се преразказват.</a:t>
            </a:r>
            <a:endParaRPr lang="en-US" sz="3600" b="1" dirty="0">
              <a:ln w="11430"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79" y="0"/>
            <a:ext cx="714517" cy="1124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66539" y="802007"/>
            <a:ext cx="379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ПРЕРАЗКАЗАНИ!</a:t>
            </a:r>
            <a:endParaRPr lang="bg-BG" sz="36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4127" y="802008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ДУМИ НА ГЕРОИ</a:t>
            </a:r>
            <a:endParaRPr lang="bg-BG" sz="3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7" descr="C:\Users\Shery\Desktop\154415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241" y="-29322"/>
            <a:ext cx="978594" cy="115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15879" y="1569493"/>
            <a:ext cx="5348073" cy="4954137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32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– </a:t>
            </a:r>
            <a:r>
              <a:rPr lang="bg-BG" sz="3600" b="1" dirty="0">
                <a:latin typeface="Century Gothic" panose="020B0502020202020204" pitchFamily="34" charset="0"/>
              </a:rPr>
              <a:t>Един сади </a:t>
            </a:r>
            <a:r>
              <a:rPr lang="bg-BG" sz="3600" b="1" dirty="0" smtClean="0">
                <a:latin typeface="Century Gothic" panose="020B0502020202020204" pitchFamily="34" charset="0"/>
              </a:rPr>
              <a:t>дърветата</a:t>
            </a:r>
            <a:r>
              <a:rPr lang="bg-BG" sz="3600" b="1" dirty="0">
                <a:latin typeface="Century Gothic" panose="020B0502020202020204" pitchFamily="34" charset="0"/>
              </a:rPr>
              <a:t>, а друг обира плодовете. Но все пак се надявам, че ще </a:t>
            </a:r>
            <a:r>
              <a:rPr lang="bg-BG" sz="3600" b="1" dirty="0" smtClean="0">
                <a:latin typeface="Century Gothic" panose="020B0502020202020204" pitchFamily="34" charset="0"/>
              </a:rPr>
              <a:t>до-живея </a:t>
            </a:r>
            <a:r>
              <a:rPr lang="bg-BG" sz="3600" b="1" dirty="0">
                <a:latin typeface="Century Gothic" panose="020B0502020202020204" pitchFamily="34" charset="0"/>
              </a:rPr>
              <a:t>деня, в който </a:t>
            </a:r>
            <a:r>
              <a:rPr lang="bg-BG" sz="3600" b="1" dirty="0" smtClean="0">
                <a:latin typeface="Century Gothic" panose="020B0502020202020204" pitchFamily="34" charset="0"/>
              </a:rPr>
              <a:t>дървото </a:t>
            </a:r>
            <a:r>
              <a:rPr lang="bg-BG" sz="3600" b="1" dirty="0">
                <a:latin typeface="Century Gothic" panose="020B0502020202020204" pitchFamily="34" charset="0"/>
              </a:rPr>
              <a:t>ще даде </a:t>
            </a:r>
            <a:r>
              <a:rPr lang="bg-BG" sz="3600" b="1" dirty="0" smtClean="0">
                <a:latin typeface="Century Gothic" panose="020B0502020202020204" pitchFamily="34" charset="0"/>
              </a:rPr>
              <a:t>плодове. </a:t>
            </a:r>
            <a:endParaRPr lang="ru-RU" sz="3200" b="1" dirty="0" smtClean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 Diagonal Corner Rectangle 15"/>
          <p:cNvSpPr/>
          <p:nvPr/>
        </p:nvSpPr>
        <p:spPr>
          <a:xfrm>
            <a:off x="6528048" y="1569493"/>
            <a:ext cx="5328593" cy="4954137"/>
          </a:xfrm>
          <a:prstGeom prst="round2DiagRect">
            <a:avLst>
              <a:gd name="adj1" fmla="val 16667"/>
              <a:gd name="adj2" fmla="val 17956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Старецът </a:t>
            </a:r>
            <a:r>
              <a:rPr lang="bg-BG" sz="36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отгово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-рил, че един сади дърветата, а друг бере плодовете, но той все пак се на-дява, че ще </a:t>
            </a:r>
            <a:r>
              <a:rPr lang="bg-BG" sz="36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дожи</a:t>
            </a:r>
            <a:r>
              <a:rPr lang="bg-BG" sz="36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вее деня, в който дървото ще даде</a:t>
            </a:r>
          </a:p>
          <a:p>
            <a:pPr lvl="0"/>
            <a:r>
              <a:rPr lang="bg-BG" sz="36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плод.</a:t>
            </a:r>
            <a:endParaRPr lang="bg-BG" sz="36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stCxn id="15" idx="3"/>
            <a:endCxn id="16" idx="2"/>
          </p:cNvCxnSpPr>
          <p:nvPr/>
        </p:nvCxnSpPr>
        <p:spPr>
          <a:xfrm>
            <a:off x="5663952" y="4046562"/>
            <a:ext cx="86409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96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-81189"/>
            <a:ext cx="896271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600" b="1" dirty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Думите на героите се преразказват.</a:t>
            </a:r>
            <a:endParaRPr lang="en-US" sz="3600" b="1" dirty="0">
              <a:ln w="11430"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79" y="0"/>
            <a:ext cx="714517" cy="1124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52892" y="1124743"/>
            <a:ext cx="379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ПРЕРАЗКАЗАНИ!</a:t>
            </a:r>
            <a:endParaRPr lang="bg-BG" sz="36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0480" y="1124744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ДУМИ НА ГЕРОИ</a:t>
            </a:r>
            <a:endParaRPr lang="bg-BG" sz="3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7" descr="C:\Users\Shery\Desktop\154415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241" y="-29322"/>
            <a:ext cx="978594" cy="115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15879" y="2204864"/>
            <a:ext cx="5348073" cy="338437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</a:t>
            </a:r>
            <a:r>
              <a:rPr lang="bg-BG" sz="3600" b="1" dirty="0">
                <a:latin typeface="Century Gothic" panose="020B0502020202020204" pitchFamily="34" charset="0"/>
              </a:rPr>
              <a:t>Засмял се старецът. </a:t>
            </a:r>
            <a:br>
              <a:rPr lang="bg-BG" sz="3600" b="1" dirty="0">
                <a:latin typeface="Century Gothic" panose="020B0502020202020204" pitchFamily="34" charset="0"/>
              </a:rPr>
            </a:br>
            <a:r>
              <a:rPr lang="bg-BG" sz="3600" b="1" dirty="0">
                <a:latin typeface="Century Gothic" panose="020B0502020202020204" pitchFamily="34" charset="0"/>
              </a:rPr>
              <a:t>– Дървото вече започна да дава плодове.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6528048" y="2204864"/>
            <a:ext cx="5328593" cy="3384376"/>
          </a:xfrm>
          <a:prstGeom prst="round2DiagRect">
            <a:avLst>
              <a:gd name="adj1" fmla="val 16667"/>
              <a:gd name="adj2" fmla="val 17956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Старецът с усмивка казал, че дървото вече започнало да дава плодове.</a:t>
            </a:r>
            <a:endParaRPr lang="bg-BG" sz="36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stCxn id="15" idx="3"/>
            <a:endCxn id="16" idx="2"/>
          </p:cNvCxnSpPr>
          <p:nvPr/>
        </p:nvCxnSpPr>
        <p:spPr>
          <a:xfrm>
            <a:off x="5663952" y="3897052"/>
            <a:ext cx="86409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237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-81189"/>
            <a:ext cx="896271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600" b="1" dirty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Думите на героите се преразказват.</a:t>
            </a:r>
            <a:endParaRPr lang="en-US" sz="3600" b="1" dirty="0">
              <a:ln w="11430"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79" y="0"/>
            <a:ext cx="714517" cy="1124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52892" y="1124743"/>
            <a:ext cx="379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ПРЕРАЗКАЗАНИ!</a:t>
            </a:r>
            <a:endParaRPr lang="bg-BG" sz="36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0480" y="1124744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ДУМИ НА ГЕРОИ</a:t>
            </a:r>
            <a:endParaRPr lang="bg-BG" sz="3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7" descr="C:\Users\Shery\Desktop\154415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241" y="-29322"/>
            <a:ext cx="978594" cy="115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15879" y="2204864"/>
            <a:ext cx="5348073" cy="338437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g-BG" sz="3600" b="1" dirty="0" smtClean="0">
                <a:latin typeface="Century Gothic" panose="020B0502020202020204" pitchFamily="34" charset="0"/>
              </a:rPr>
              <a:t>	– </a:t>
            </a:r>
            <a:r>
              <a:rPr lang="bg-BG" sz="3600" b="1" dirty="0">
                <a:latin typeface="Century Gothic" panose="020B0502020202020204" pitchFamily="34" charset="0"/>
              </a:rPr>
              <a:t>Всички </a:t>
            </a:r>
            <a:r>
              <a:rPr lang="bg-BG" sz="3600" b="1" dirty="0" err="1" smtClean="0">
                <a:latin typeface="Century Gothic" panose="020B0502020202020204" pitchFamily="34" charset="0"/>
              </a:rPr>
              <a:t>дърве</a:t>
            </a:r>
            <a:r>
              <a:rPr lang="bg-BG" sz="3600" b="1" dirty="0" smtClean="0">
                <a:latin typeface="Century Gothic" panose="020B0502020202020204" pitchFamily="34" charset="0"/>
              </a:rPr>
              <a:t>-та </a:t>
            </a:r>
            <a:r>
              <a:rPr lang="bg-BG" sz="3600" b="1" dirty="0">
                <a:latin typeface="Century Gothic" panose="020B0502020202020204" pitchFamily="34" charset="0"/>
              </a:rPr>
              <a:t>дават плод само веднъж в годината, а </a:t>
            </a:r>
            <a:r>
              <a:rPr lang="bg-BG" sz="3600" b="1" u="sng" dirty="0">
                <a:latin typeface="Century Gothic" panose="020B0502020202020204" pitchFamily="34" charset="0"/>
              </a:rPr>
              <a:t>моето</a:t>
            </a:r>
            <a:r>
              <a:rPr lang="bg-BG" sz="3600" b="1" dirty="0">
                <a:latin typeface="Century Gothic" panose="020B0502020202020204" pitchFamily="34" charset="0"/>
              </a:rPr>
              <a:t> – два пъти! 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6528048" y="2204864"/>
            <a:ext cx="5328593" cy="3384376"/>
          </a:xfrm>
          <a:prstGeom prst="round2DiagRect">
            <a:avLst>
              <a:gd name="adj1" fmla="val 16667"/>
              <a:gd name="adj2" fmla="val 17956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Старецът се </a:t>
            </a:r>
            <a:r>
              <a:rPr lang="bg-BG" sz="36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поше-гувал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че всички дървета дават плод само веднъж в годината, а </a:t>
            </a:r>
            <a:r>
              <a:rPr lang="bg-BG" sz="3600" b="1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неговото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– два пъти.</a:t>
            </a:r>
            <a:endParaRPr lang="bg-BG" sz="36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stCxn id="15" idx="3"/>
            <a:endCxn id="16" idx="2"/>
          </p:cNvCxnSpPr>
          <p:nvPr/>
        </p:nvCxnSpPr>
        <p:spPr>
          <a:xfrm>
            <a:off x="5663952" y="3897052"/>
            <a:ext cx="86409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5891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90" y="275573"/>
            <a:ext cx="112984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b="1" dirty="0" smtClean="0">
                <a:latin typeface="Century Gothic" panose="020B0502020202020204" pitchFamily="34" charset="0"/>
              </a:rPr>
              <a:t>	Веднъж падишахът минал със свитата си през полето. И що да види: някакъв грохнал старец сади маслиново дръвче. Учудил се падишахът, приближил се и попитал:</a:t>
            </a:r>
          </a:p>
          <a:p>
            <a:pPr algn="just"/>
            <a:r>
              <a:rPr lang="bg-BG" sz="3600" b="1" dirty="0" smtClean="0">
                <a:latin typeface="Century Gothic" panose="020B0502020202020204" pitchFamily="34" charset="0"/>
              </a:rPr>
              <a:t>	– Белобради старче, какво правиш в тая жега? Отдавна ти е време за отдих, а ти все се трудиш! Освен това и не се знае ще доживееш ли деня, в който дървото ще даде плодове.</a:t>
            </a:r>
            <a:endParaRPr lang="bg-BG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7988" y="4915475"/>
            <a:ext cx="6726478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адишах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владетел, господар</a:t>
            </a:r>
          </a:p>
          <a:p>
            <a:r>
              <a:rPr lang="bg-BG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с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вита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група хора, придружители</a:t>
            </a:r>
          </a:p>
          <a:p>
            <a:r>
              <a:rPr lang="bg-BG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г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рохнал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уморен, стар,</a:t>
            </a:r>
          </a:p>
          <a:p>
            <a:r>
              <a:rPr lang="bg-BG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б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елобрад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с бяла брада </a:t>
            </a:r>
            <a:endParaRPr lang="bg-BG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16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-81189"/>
            <a:ext cx="896271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600" b="1" dirty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Думите на героите се преразказват.</a:t>
            </a:r>
            <a:endParaRPr lang="en-US" sz="3600" b="1" dirty="0">
              <a:ln w="11430"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379" y="0"/>
            <a:ext cx="714517" cy="1124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052892" y="1124743"/>
            <a:ext cx="3797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ПРЕРАЗКАЗАНИ!</a:t>
            </a:r>
            <a:endParaRPr lang="bg-BG" sz="36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10480" y="1124744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36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ДУМИ НА ГЕРОИ</a:t>
            </a:r>
            <a:endParaRPr lang="bg-BG" sz="3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7" descr="C:\Users\Shery\Desktop\154415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7241" y="-29322"/>
            <a:ext cx="978594" cy="115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315879" y="2204864"/>
            <a:ext cx="5348073" cy="3384376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sz="3600" b="1" dirty="0">
                <a:latin typeface="Century Gothic" panose="020B0502020202020204" pitchFamily="34" charset="0"/>
              </a:rPr>
              <a:t>– Да вървим, приятели! Иначе съвсем ще се разорим, ако постоим още при тоя старец.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6528048" y="2204864"/>
            <a:ext cx="5328593" cy="3384376"/>
          </a:xfrm>
          <a:prstGeom prst="round2DiagRect">
            <a:avLst>
              <a:gd name="adj1" fmla="val 16667"/>
              <a:gd name="adj2" fmla="val 17956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Падишахът </a:t>
            </a:r>
            <a:r>
              <a:rPr lang="bg-BG" sz="36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подка-нил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приятелите си да вървят, че ще се разорят, ако оста-</a:t>
            </a:r>
            <a:r>
              <a:rPr lang="bg-BG" sz="36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нат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още при </a:t>
            </a:r>
            <a:r>
              <a:rPr lang="bg-BG" sz="3600" b="1" dirty="0" err="1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старе-ца</a:t>
            </a:r>
            <a:r>
              <a:rPr lang="bg-BG" sz="3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endParaRPr lang="bg-BG" sz="36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>
            <a:stCxn id="15" idx="3"/>
            <a:endCxn id="16" idx="2"/>
          </p:cNvCxnSpPr>
          <p:nvPr/>
        </p:nvCxnSpPr>
        <p:spPr>
          <a:xfrm>
            <a:off x="5663952" y="3897052"/>
            <a:ext cx="864096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990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0835" y="-17011"/>
            <a:ext cx="7016664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200" b="1" dirty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Да свържем правилно изразите!</a:t>
            </a:r>
            <a:endParaRPr lang="en-US" sz="3200" b="1" dirty="0">
              <a:ln w="11430"/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54160"/>
            <a:ext cx="4831307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Старецът се надявал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85632"/>
            <a:ext cx="461294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Падишахът харесал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6392" y="3857920"/>
            <a:ext cx="4535605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>
                <a:latin typeface="Century Gothic" panose="020B0502020202020204" pitchFamily="34" charset="0"/>
              </a:rPr>
              <a:t>ш</a:t>
            </a:r>
            <a:r>
              <a:rPr lang="bg-BG" sz="3200" b="1" dirty="0" smtClean="0">
                <a:latin typeface="Century Gothic" panose="020B0502020202020204" pitchFamily="34" charset="0"/>
              </a:rPr>
              <a:t>егата на стареца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69896"/>
            <a:ext cx="435473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Дървото започнало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52432" y="106954"/>
            <a:ext cx="3839568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да дава плодове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4527764"/>
            <a:ext cx="363030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Всички дървета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9211" y="1405500"/>
            <a:ext cx="535278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давали по една реколта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93388" y="2638236"/>
            <a:ext cx="6498609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да доживее да бере плодове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" y="1980844"/>
            <a:ext cx="3630304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Неговото дърво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65721" y="5112539"/>
            <a:ext cx="4401472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3200" b="1" dirty="0" smtClean="0">
                <a:latin typeface="Century Gothic" panose="020B0502020202020204" pitchFamily="34" charset="0"/>
              </a:rPr>
              <a:t>дало три реколти</a:t>
            </a:r>
            <a:endParaRPr lang="bg-BG" sz="32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39442" y="6273225"/>
            <a:ext cx="5006499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200" b="1" dirty="0" smtClean="0">
                <a:ln w="11430"/>
                <a:solidFill>
                  <a:srgbClr val="CC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</a:rPr>
              <a:t>А сега да ги подредим</a:t>
            </a:r>
            <a:endParaRPr lang="en-US" sz="3200" b="1" dirty="0">
              <a:ln w="11430"/>
              <a:solidFill>
                <a:srgbClr val="CC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84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-0.07265 -0.276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3" y="-1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-0.25534 0.282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73" y="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32226 -0.4555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0" y="-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1.85185E-6 L -0.32656 0.4636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28" y="2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3.7037E-6 L -0.26471 0.4557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2" y="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  <p:bldP spid="13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76" y="332656"/>
            <a:ext cx="10972800" cy="800598"/>
          </a:xfrm>
        </p:spPr>
        <p:txBody>
          <a:bodyPr>
            <a:normAutofit/>
          </a:bodyPr>
          <a:lstStyle/>
          <a:p>
            <a:pPr algn="ctr"/>
            <a:r>
              <a:rPr lang="bg-BG" b="1" dirty="0">
                <a:solidFill>
                  <a:srgbClr val="C00000"/>
                </a:solidFill>
                <a:latin typeface="Century Gothic" panose="020B0502020202020204" pitchFamily="34" charset="0"/>
              </a:rPr>
              <a:t>ОПОРНИ ДУМИ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676" y="1526594"/>
            <a:ext cx="115187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падишах, владетел, господар</a:t>
            </a:r>
          </a:p>
          <a:p>
            <a:r>
              <a:rPr lang="bg-BG" sz="4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</a:t>
            </a:r>
            <a: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вита, придружители, приятели</a:t>
            </a:r>
            <a:endParaRPr lang="bg-BG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bg-BG" sz="4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</a:t>
            </a:r>
            <a: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тарец, стар човек, сиромах, беден човек</a:t>
            </a:r>
            <a:b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учуден, изненадана любопитен</a:t>
            </a:r>
            <a:b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шега, остроумен отговор</a:t>
            </a:r>
            <a:b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възнаградил, подарил</a:t>
            </a:r>
          </a:p>
          <a:p>
            <a:r>
              <a:rPr lang="bg-BG" sz="4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щ</a:t>
            </a:r>
            <a:r>
              <a:rPr lang="bg-BG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 се разорим, ще изгубим парите си</a:t>
            </a:r>
            <a:endParaRPr lang="bg-BG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43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7599" y="-25699"/>
            <a:ext cx="6213560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g-BG" sz="3200" b="1" dirty="0">
                <a:ln/>
                <a:solidFill>
                  <a:srgbClr val="C00000"/>
                </a:solidFill>
                <a:latin typeface="Century Gothic" panose="020B0502020202020204" pitchFamily="34" charset="0"/>
              </a:rPr>
              <a:t>Да </a:t>
            </a:r>
            <a:r>
              <a:rPr lang="bg-BG" sz="3200" b="1" dirty="0" smtClean="0">
                <a:ln/>
                <a:solidFill>
                  <a:srgbClr val="C00000"/>
                </a:solidFill>
                <a:latin typeface="Century Gothic" panose="020B0502020202020204" pitchFamily="34" charset="0"/>
              </a:rPr>
              <a:t>отговорим на въпросите </a:t>
            </a:r>
            <a:endParaRPr lang="en-US" sz="3200" b="1" dirty="0">
              <a:ln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44538" y="544204"/>
            <a:ext cx="8248809" cy="1123715"/>
            <a:chOff x="119336" y="618606"/>
            <a:chExt cx="12072664" cy="1334748"/>
          </a:xfrm>
        </p:grpSpPr>
        <p:sp>
          <p:nvSpPr>
            <p:cNvPr id="4" name="Rounded Rectangle 3"/>
            <p:cNvSpPr/>
            <p:nvPr/>
          </p:nvSpPr>
          <p:spPr>
            <a:xfrm>
              <a:off x="119336" y="618606"/>
              <a:ext cx="12072664" cy="1334748"/>
            </a:xfrm>
            <a:prstGeom prst="roundRect">
              <a:avLst>
                <a:gd name="adj" fmla="val 26383"/>
              </a:avLst>
            </a:prstGeom>
            <a:ln w="571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 sz="160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12473" y="636271"/>
              <a:ext cx="11924534" cy="12795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bg-BG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	Къде минавал веднъж със </a:t>
              </a:r>
              <a:r>
                <a:rPr lang="bg-BG" sz="32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свитата </a:t>
              </a:r>
              <a:r>
                <a:rPr lang="bg-BG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си падишахът </a:t>
              </a:r>
              <a:r>
                <a:rPr lang="bg-BG" sz="32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? </a:t>
              </a:r>
              <a:r>
                <a:rPr lang="bg-BG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Какво видял?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44538" y="1744533"/>
            <a:ext cx="8367199" cy="3932738"/>
            <a:chOff x="119336" y="590034"/>
            <a:chExt cx="12072664" cy="3713845"/>
          </a:xfrm>
        </p:grpSpPr>
        <p:sp>
          <p:nvSpPr>
            <p:cNvPr id="7" name="Rounded Rectangle 6"/>
            <p:cNvSpPr/>
            <p:nvPr/>
          </p:nvSpPr>
          <p:spPr>
            <a:xfrm>
              <a:off x="119336" y="590034"/>
              <a:ext cx="12072664" cy="3713845"/>
            </a:xfrm>
            <a:prstGeom prst="roundRect">
              <a:avLst/>
            </a:prstGeom>
            <a:ln w="57150"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 sz="16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074" y="795965"/>
              <a:ext cx="11924533" cy="28773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just"/>
              <a:r>
                <a:rPr lang="bg-BG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	</a:t>
              </a:r>
              <a:r>
                <a:rPr lang="bg-BG" sz="32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Защо </a:t>
              </a:r>
              <a:r>
                <a:rPr lang="bg-BG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се учудил падишахът? Какво отговорил старецът? </a:t>
              </a:r>
              <a:r>
                <a:rPr lang="bg-BG" sz="32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К</a:t>
              </a:r>
              <a:r>
                <a:rPr lang="bg-BG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акво се надявал? Какво направил падишахът? Какво отвърнал сиромахът? Какво сторил отново падишахът? Как се пошегувал старецът? Как падишахът  го възнаградил?</a:t>
              </a:r>
              <a:endParaRPr lang="bg-BG" sz="32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52505" y="5792054"/>
            <a:ext cx="8868959" cy="941696"/>
            <a:chOff x="-269598" y="1178405"/>
            <a:chExt cx="12576757" cy="1226215"/>
          </a:xfrm>
        </p:grpSpPr>
        <p:sp>
          <p:nvSpPr>
            <p:cNvPr id="13" name="Rounded Rectangle 12"/>
            <p:cNvSpPr/>
            <p:nvPr/>
          </p:nvSpPr>
          <p:spPr>
            <a:xfrm>
              <a:off x="119336" y="1178405"/>
              <a:ext cx="12072664" cy="1226215"/>
            </a:xfrm>
            <a:prstGeom prst="roundRect">
              <a:avLst>
                <a:gd name="adj" fmla="val 31159"/>
              </a:avLst>
            </a:prstGeom>
            <a:ln w="5715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 sz="16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-269598" y="1307137"/>
              <a:ext cx="12576757" cy="7614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g-BG" sz="32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	Как подканил приятелите си? Защо?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236645" y="208275"/>
            <a:ext cx="379158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800" b="1" dirty="0" smtClean="0">
                <a:solidFill>
                  <a:srgbClr val="001746"/>
                </a:solidFill>
                <a:latin typeface="Century Gothic" panose="020B0502020202020204" pitchFamily="34" charset="0"/>
              </a:rPr>
              <a:t> 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полето</a:t>
            </a:r>
            <a:r>
              <a:rPr lang="bg-BG" sz="2800" b="1" dirty="0" smtClean="0">
                <a:solidFill>
                  <a:srgbClr val="001746"/>
                </a:solidFill>
                <a:latin typeface="Century Gothic" panose="020B0502020202020204" pitchFamily="34" charset="0"/>
              </a:rPr>
              <a:t/>
            </a:r>
            <a:br>
              <a:rPr lang="bg-BG" sz="2800" b="1" dirty="0" smtClean="0">
                <a:solidFill>
                  <a:srgbClr val="001746"/>
                </a:solidFill>
                <a:latin typeface="Century Gothic" panose="020B0502020202020204" pitchFamily="34" charset="0"/>
              </a:rPr>
            </a:b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владетел придружители приятели </a:t>
            </a:r>
          </a:p>
          <a:p>
            <a:pPr algn="r"/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сиромах</a:t>
            </a:r>
            <a:b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учуден</a:t>
            </a:r>
          </a:p>
          <a:p>
            <a:pPr algn="r"/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любопитен</a:t>
            </a:r>
          </a:p>
          <a:p>
            <a:pPr algn="r"/>
            <a:r>
              <a:rPr lang="bg-BG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д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 доживее</a:t>
            </a:r>
          </a:p>
          <a:p>
            <a:pPr algn="r"/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плодове</a:t>
            </a:r>
          </a:p>
          <a:p>
            <a:pPr algn="r"/>
            <a:r>
              <a:rPr lang="bg-BG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н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адявал се</a:t>
            </a:r>
            <a:b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шега</a:t>
            </a:r>
          </a:p>
          <a:p>
            <a:pPr algn="r"/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остроумен отговор</a:t>
            </a:r>
            <a:b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кесия</a:t>
            </a:r>
            <a:b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</a:b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подарил</a:t>
            </a:r>
          </a:p>
          <a:p>
            <a:pPr algn="r"/>
            <a:r>
              <a:rPr lang="bg-BG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щ</a:t>
            </a:r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е се разорят</a:t>
            </a:r>
            <a:r>
              <a:rPr lang="bg-BG" sz="2800" b="1" dirty="0" smtClean="0">
                <a:solidFill>
                  <a:srgbClr val="001746"/>
                </a:solidFill>
                <a:latin typeface="Century Gothic" panose="020B0502020202020204" pitchFamily="34" charset="0"/>
              </a:rPr>
              <a:t> </a:t>
            </a:r>
            <a:endParaRPr lang="bg-BG" sz="2800" b="1" dirty="0">
              <a:solidFill>
                <a:srgbClr val="00174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1626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5112" y="2079440"/>
            <a:ext cx="5155771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g-BG" sz="5400" b="1" dirty="0" smtClean="0">
                <a:ln/>
                <a:solidFill>
                  <a:srgbClr val="C00000"/>
                </a:solidFill>
              </a:rPr>
              <a:t>Приятна работа!</a:t>
            </a:r>
          </a:p>
          <a:p>
            <a:pPr algn="ctr"/>
            <a:endParaRPr lang="bg-BG" sz="5400" b="1" dirty="0">
              <a:ln/>
              <a:solidFill>
                <a:srgbClr val="C00000"/>
              </a:solidFill>
            </a:endParaRPr>
          </a:p>
          <a:p>
            <a:pPr algn="ctr"/>
            <a:endParaRPr lang="bg-BG" sz="5400" b="1" dirty="0" smtClean="0">
              <a:ln/>
              <a:solidFill>
                <a:srgbClr val="C00000"/>
              </a:solidFill>
            </a:endParaRPr>
          </a:p>
          <a:p>
            <a:pPr algn="ctr"/>
            <a:r>
              <a:rPr lang="bg-BG" sz="4400" b="1" dirty="0" smtClean="0">
                <a:ln/>
                <a:solidFill>
                  <a:srgbClr val="002060"/>
                </a:solidFill>
              </a:rPr>
              <a:t>ви пожелава</a:t>
            </a:r>
          </a:p>
          <a:p>
            <a:pPr algn="ctr"/>
            <a:r>
              <a:rPr lang="bg-BG" sz="4400" b="1" dirty="0">
                <a:ln/>
                <a:solidFill>
                  <a:srgbClr val="002060"/>
                </a:solidFill>
              </a:rPr>
              <a:t>г</a:t>
            </a:r>
            <a:r>
              <a:rPr lang="bg-BG" sz="4400" b="1" dirty="0" smtClean="0">
                <a:ln/>
                <a:solidFill>
                  <a:srgbClr val="002060"/>
                </a:solidFill>
              </a:rPr>
              <a:t>-жа Фотева</a:t>
            </a:r>
            <a:endParaRPr lang="en-US" sz="4400" b="1" cap="none" spc="0" dirty="0">
              <a:ln/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7082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16" y="313151"/>
            <a:ext cx="112984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b="1" dirty="0">
                <a:latin typeface="Century Gothic" panose="020B0502020202020204" pitchFamily="34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– О, всемогъщи повелителю! Та нали този свят е подреден така, че един сади дърветата, а друг обира плодовете. Но все пак се надявам, че ще доживея деня, в който дървото ще даде плодове – добавил с усмивка старецът.</a:t>
            </a:r>
          </a:p>
          <a:p>
            <a:pPr algn="just"/>
            <a:r>
              <a:rPr lang="bg-BG" sz="3600" b="1" dirty="0">
                <a:latin typeface="Century Gothic" panose="020B0502020202020204" pitchFamily="34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Падишахът харесал този отговор и хвърлил една кесия с пари на сиромаха.</a:t>
            </a:r>
            <a:endParaRPr lang="bg-BG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196" y="5228625"/>
            <a:ext cx="6851738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всемогъщ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най-силен, ненадминат</a:t>
            </a:r>
            <a:endParaRPr lang="bg-BG" sz="28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повелител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владетел, господар</a:t>
            </a:r>
          </a:p>
          <a:p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сиромах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бедняк, беден човек</a:t>
            </a:r>
          </a:p>
        </p:txBody>
      </p:sp>
    </p:spTree>
    <p:extLst>
      <p:ext uri="{BB962C8B-B14F-4D97-AF65-F5344CB8AC3E}">
        <p14:creationId xmlns:p14="http://schemas.microsoft.com/office/powerpoint/2010/main" val="3189317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042" y="300624"/>
            <a:ext cx="112984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b="1" dirty="0">
                <a:latin typeface="Century Gothic" panose="020B0502020202020204" pitchFamily="34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– Ето виждаш ли! – засмял се старецът. – Дървото вече започна да дава плодове.</a:t>
            </a:r>
          </a:p>
          <a:p>
            <a:pPr algn="just"/>
            <a:r>
              <a:rPr lang="bg-BG" sz="3600" b="1" dirty="0">
                <a:latin typeface="Century Gothic" panose="020B0502020202020204" pitchFamily="34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Засмял се падишахът и му хвърлил още една кесия.</a:t>
            </a:r>
          </a:p>
          <a:p>
            <a:pPr algn="just"/>
            <a:r>
              <a:rPr lang="bg-BG" sz="3600" b="1" dirty="0">
                <a:latin typeface="Century Gothic" panose="020B0502020202020204" pitchFamily="34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– О, велики </a:t>
            </a:r>
            <a:r>
              <a:rPr lang="bg-BG" sz="3600" b="1" dirty="0" err="1" smtClean="0">
                <a:latin typeface="Century Gothic" panose="020B0502020202020204" pitchFamily="34" charset="0"/>
              </a:rPr>
              <a:t>падишахо</a:t>
            </a:r>
            <a:r>
              <a:rPr lang="bg-BG" sz="3600" b="1" dirty="0" smtClean="0">
                <a:latin typeface="Century Gothic" panose="020B0502020202020204" pitchFamily="34" charset="0"/>
              </a:rPr>
              <a:t>! Обърни внимание, че всички дървета дават плод само веднъж в годината, а моето – два пъти!</a:t>
            </a:r>
            <a:endParaRPr lang="bg-BG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5123" y="5591880"/>
            <a:ext cx="5724394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кесия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специална торбичка за пари</a:t>
            </a:r>
          </a:p>
        </p:txBody>
      </p:sp>
    </p:spTree>
    <p:extLst>
      <p:ext uri="{BB962C8B-B14F-4D97-AF65-F5344CB8AC3E}">
        <p14:creationId xmlns:p14="http://schemas.microsoft.com/office/powerpoint/2010/main" val="4134955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990" y="288098"/>
            <a:ext cx="112984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3600" b="1" dirty="0" smtClean="0">
                <a:latin typeface="Century Gothic" panose="020B0502020202020204" pitchFamily="34" charset="0"/>
              </a:rPr>
              <a:t>	Тази шега още повече харесала на падишаха. Той хвърлил трета кесия на сиромаха и казал на своите спътници:</a:t>
            </a:r>
          </a:p>
          <a:p>
            <a:pPr algn="just"/>
            <a:r>
              <a:rPr lang="bg-BG" sz="3600" b="1" dirty="0">
                <a:latin typeface="Century Gothic" panose="020B0502020202020204" pitchFamily="34" charset="0"/>
              </a:rPr>
              <a:t>	</a:t>
            </a:r>
            <a:r>
              <a:rPr lang="bg-BG" sz="3600" b="1" dirty="0" smtClean="0">
                <a:latin typeface="Century Gothic" panose="020B0502020202020204" pitchFamily="34" charset="0"/>
              </a:rPr>
              <a:t>– Да вървим, приятели! Иначе съвсем ще се разорим, ако постоим още при тоя старец.</a:t>
            </a:r>
          </a:p>
          <a:p>
            <a:pPr algn="just"/>
            <a:endParaRPr lang="bg-BG" sz="3600" b="1" dirty="0">
              <a:latin typeface="Century Gothic" panose="020B0502020202020204" pitchFamily="34" charset="0"/>
            </a:endParaRPr>
          </a:p>
          <a:p>
            <a:pPr algn="r"/>
            <a:endParaRPr lang="bg-BG" sz="2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bg-BG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Афганистанска приказка</a:t>
            </a:r>
            <a:endParaRPr lang="bg-BG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4290" y="5028209"/>
            <a:ext cx="6100176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ще се разорим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– ще обеднеем, ще изгубим всичките си пари</a:t>
            </a:r>
            <a:endParaRPr lang="bg-BG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r"/>
            <a:r>
              <a:rPr lang="bg-BG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родитба </a:t>
            </a:r>
            <a:r>
              <a:rPr lang="bg-BG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плодородие, реколта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364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23"/>
            <a:ext cx="121920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g-BG" sz="3600" b="1" dirty="0" smtClean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Да подчертаем </a:t>
            </a:r>
            <a:r>
              <a:rPr lang="bg-BG" sz="3600" b="1" dirty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само думите от </a:t>
            </a:r>
            <a:r>
              <a:rPr lang="bg-BG" sz="3600" b="1" dirty="0" smtClean="0">
                <a:ln w="11430"/>
                <a:solidFill>
                  <a:srgbClr val="C00000"/>
                </a:solidFill>
                <a:latin typeface="Century Gothic" panose="020B0502020202020204" pitchFamily="34" charset="0"/>
              </a:rPr>
              <a:t>приказката </a:t>
            </a:r>
            <a:endParaRPr lang="bg-BG" sz="3600" b="1" dirty="0">
              <a:ln w="11430"/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0818260">
            <a:off x="286881" y="2091381"/>
            <a:ext cx="2605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Century Gothic" panose="020B0502020202020204" pitchFamily="34" charset="0"/>
              </a:rPr>
              <a:t>плодове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716399">
            <a:off x="8341797" y="4329476"/>
            <a:ext cx="2863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падишах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1212704">
            <a:off x="5167403" y="1783619"/>
            <a:ext cx="2429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C3E94"/>
                </a:solidFill>
                <a:latin typeface="Century Gothic" panose="020B0502020202020204" pitchFamily="34" charset="0"/>
              </a:rPr>
              <a:t>старец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FC3E94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948" y="4271318"/>
            <a:ext cx="34853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CA810"/>
                </a:solidFill>
                <a:latin typeface="Century Gothic" panose="020B0502020202020204" pitchFamily="34" charset="0"/>
              </a:rPr>
              <a:t>зеленчуци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FCA81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961102">
            <a:off x="5772518" y="5154665"/>
            <a:ext cx="2968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latin typeface="Century Gothic" panose="020B0502020202020204" pitchFamily="34" charset="0"/>
              </a:rPr>
              <a:t>сиромах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278180">
            <a:off x="8403658" y="1623920"/>
            <a:ext cx="27738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CF0F61"/>
                </a:solidFill>
                <a:latin typeface="Century Gothic" panose="020B0502020202020204" pitchFamily="34" charset="0"/>
              </a:rPr>
              <a:t>богаташ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CF0F6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145808">
            <a:off x="2499691" y="3045175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Century Gothic" panose="020B0502020202020204" pitchFamily="34" charset="0"/>
              </a:rPr>
              <a:t>младеж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45983" y="5697385"/>
            <a:ext cx="2419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Century Gothic" panose="020B0502020202020204" pitchFamily="34" charset="0"/>
              </a:rPr>
              <a:t>сандък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318602">
            <a:off x="589760" y="5409302"/>
            <a:ext cx="26375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дърво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0617817">
            <a:off x="5984615" y="2650462"/>
            <a:ext cx="1953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крал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9984451">
            <a:off x="7423012" y="3030622"/>
            <a:ext cx="20146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свита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820126">
            <a:off x="3149212" y="1620940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цар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21080954">
            <a:off x="4135928" y="4271319"/>
            <a:ext cx="3112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4AD274"/>
                </a:solidFill>
                <a:latin typeface="Century Gothic" panose="020B0502020202020204" pitchFamily="34" charset="0"/>
              </a:rPr>
              <a:t>приятели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4AD274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419627">
            <a:off x="503498" y="3250423"/>
            <a:ext cx="2810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latin typeface="Century Gothic" panose="020B0502020202020204" pitchFamily="34" charset="0"/>
              </a:rPr>
              <a:t>цвете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rgbClr val="FF3399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785508">
            <a:off x="8993113" y="5570645"/>
            <a:ext cx="2313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слуги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76485" y="3230679"/>
            <a:ext cx="2507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кесия</a:t>
            </a:r>
            <a:endParaRPr lang="bg-BG" sz="4400" b="1" dirty="0">
              <a:ln>
                <a:solidFill>
                  <a:sysClr val="windowText" lastClr="000000"/>
                </a:solidFill>
              </a:ln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156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0443" y="91443"/>
            <a:ext cx="11743511" cy="2442751"/>
            <a:chOff x="300441" y="-261258"/>
            <a:chExt cx="11743511" cy="2063927"/>
          </a:xfrm>
        </p:grpSpPr>
        <p:sp>
          <p:nvSpPr>
            <p:cNvPr id="5" name="Vertical Scroll 4"/>
            <p:cNvSpPr/>
            <p:nvPr/>
          </p:nvSpPr>
          <p:spPr>
            <a:xfrm rot="5400000" flipH="1">
              <a:off x="5140233" y="-5101050"/>
              <a:ext cx="2063927" cy="11743511"/>
            </a:xfrm>
            <a:prstGeom prst="verticalScroll">
              <a:avLst>
                <a:gd name="adj" fmla="val 23902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0441" y="209935"/>
              <a:ext cx="11377755" cy="10141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36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Преразказ</a:t>
              </a:r>
              <a:r>
                <a:rPr lang="bg-BG" sz="36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 –</a:t>
              </a:r>
            </a:p>
            <a:p>
              <a:pPr algn="ctr"/>
              <a:r>
                <a:rPr lang="bg-BG" sz="36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предаване на чужд текст със свои думи</a:t>
              </a:r>
              <a:endParaRPr lang="bg-BG" sz="36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0443" y="2626562"/>
            <a:ext cx="5846650" cy="3939697"/>
            <a:chOff x="300443" y="2626562"/>
            <a:chExt cx="5625738" cy="3939697"/>
          </a:xfrm>
        </p:grpSpPr>
        <p:sp>
          <p:nvSpPr>
            <p:cNvPr id="2" name="Vertical Scroll 1"/>
            <p:cNvSpPr/>
            <p:nvPr/>
          </p:nvSpPr>
          <p:spPr>
            <a:xfrm rot="10800000" flipH="1">
              <a:off x="300443" y="2626562"/>
              <a:ext cx="5625738" cy="3939697"/>
            </a:xfrm>
            <a:prstGeom prst="verticalScroll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5688" y="2728855"/>
              <a:ext cx="4415246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3600" b="1" u="sng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Подробен</a:t>
              </a:r>
              <a:r>
                <a:rPr lang="bg-BG" sz="36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 </a:t>
              </a:r>
              <a:r>
                <a:rPr lang="bg-BG" sz="36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преразказ</a:t>
              </a:r>
              <a:r>
                <a:rPr lang="bg-BG" sz="36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 –</a:t>
              </a:r>
            </a:p>
            <a:p>
              <a:pPr algn="ctr"/>
              <a:r>
                <a:rPr lang="bg-BG" sz="3600" b="1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п</a:t>
              </a:r>
              <a:r>
                <a:rPr lang="bg-BG" sz="36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реразказват се всички подробности от текста</a:t>
              </a:r>
              <a:endParaRPr lang="bg-BG" sz="36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26180" y="2626561"/>
            <a:ext cx="5913122" cy="4072612"/>
            <a:chOff x="6213564" y="2626561"/>
            <a:chExt cx="5625738" cy="4072612"/>
          </a:xfrm>
        </p:grpSpPr>
        <p:sp>
          <p:nvSpPr>
            <p:cNvPr id="4" name="Vertical Scroll 3"/>
            <p:cNvSpPr/>
            <p:nvPr/>
          </p:nvSpPr>
          <p:spPr>
            <a:xfrm rot="10800000" flipH="1">
              <a:off x="6213564" y="2626561"/>
              <a:ext cx="5625738" cy="3904863"/>
            </a:xfrm>
            <a:prstGeom prst="verticalScroll">
              <a:avLst/>
            </a:prstGeom>
            <a:solidFill>
              <a:srgbClr val="FFFF99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3898" y="2728855"/>
              <a:ext cx="4415246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g-BG" sz="3600" b="1" u="sng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Сбит (кратък)</a:t>
              </a:r>
            </a:p>
            <a:p>
              <a:pPr algn="ctr"/>
              <a:r>
                <a:rPr lang="bg-BG" sz="3600" b="1" dirty="0" smtClean="0">
                  <a:solidFill>
                    <a:srgbClr val="C00000"/>
                  </a:solidFill>
                  <a:latin typeface="Century Gothic" panose="020B0502020202020204" pitchFamily="34" charset="0"/>
                </a:rPr>
                <a:t>преразказ</a:t>
              </a:r>
              <a:r>
                <a:rPr lang="bg-BG" sz="36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 –</a:t>
              </a:r>
            </a:p>
            <a:p>
              <a:pPr algn="ctr"/>
              <a:r>
                <a:rPr lang="bg-BG" sz="3600" b="1" dirty="0" smtClean="0">
                  <a:solidFill>
                    <a:srgbClr val="002060"/>
                  </a:solidFill>
                  <a:latin typeface="Century Gothic" panose="020B0502020202020204" pitchFamily="34" charset="0"/>
                </a:rPr>
                <a:t>преразказва се само най-важното от съдържанието на текста</a:t>
              </a:r>
              <a:endParaRPr lang="bg-BG" sz="3600" b="1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3446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0443" y="1445955"/>
            <a:ext cx="1137775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6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Сбит преразказ</a:t>
            </a:r>
          </a:p>
          <a:p>
            <a:pPr algn="ctr"/>
            <a:r>
              <a:rPr lang="bg-BG" sz="6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приказката</a:t>
            </a:r>
          </a:p>
          <a:p>
            <a:pPr algn="ctr"/>
            <a:r>
              <a:rPr lang="bg-BG" sz="5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„Три </a:t>
            </a:r>
            <a:r>
              <a:rPr lang="bg-BG" sz="55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родитби</a:t>
            </a:r>
            <a:r>
              <a:rPr lang="bg-BG" sz="5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от едно дърво“</a:t>
            </a:r>
            <a:endParaRPr lang="bg-BG" sz="5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506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отделим най-важното от съдържанието на приказката</a:t>
            </a:r>
            <a:endParaRPr lang="bg-BG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0835" y="618755"/>
            <a:ext cx="7127057" cy="6001643"/>
          </a:xfrm>
          <a:prstGeom prst="rect">
            <a:avLst/>
          </a:prstGeom>
          <a:solidFill>
            <a:srgbClr val="FFFF99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Веднъж падишахът минал със свитата си през полето. И що да види: някакъв грохнал старец сади маслиново дръвче. Учудил се падишахът, приближил се и попитал:</a:t>
            </a:r>
          </a:p>
          <a:p>
            <a:pPr algn="just"/>
            <a:r>
              <a:rPr lang="bg-BG" sz="3200" b="1" dirty="0">
                <a:latin typeface="Century Gothic" panose="020B0502020202020204" pitchFamily="34" charset="0"/>
              </a:rPr>
              <a:t>	– Белобради старче, какво правиш в тая жега? Отдавна ти е време за отдих, а ти все се трудиш! Освен това и не се знае ще доживееш ли деня, в който дървото ще даде плодове</a:t>
            </a:r>
            <a:r>
              <a:rPr lang="bg-BG" sz="3200" b="1" dirty="0" smtClean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674961" y="3619572"/>
            <a:ext cx="5076968" cy="914402"/>
            <a:chOff x="1009934" y="3646867"/>
            <a:chExt cx="5076968" cy="914402"/>
          </a:xfrm>
        </p:grpSpPr>
        <p:sp>
          <p:nvSpPr>
            <p:cNvPr id="14" name="Rectangle 13"/>
            <p:cNvSpPr/>
            <p:nvPr/>
          </p:nvSpPr>
          <p:spPr>
            <a:xfrm>
              <a:off x="1009934" y="3646867"/>
              <a:ext cx="5076968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36769" y="4097245"/>
              <a:ext cx="2348879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56344" y="4152452"/>
            <a:ext cx="6946712" cy="1391376"/>
            <a:chOff x="491317" y="4179747"/>
            <a:chExt cx="6946712" cy="1391376"/>
          </a:xfrm>
        </p:grpSpPr>
        <p:sp>
          <p:nvSpPr>
            <p:cNvPr id="18" name="Rectangle 17"/>
            <p:cNvSpPr/>
            <p:nvPr/>
          </p:nvSpPr>
          <p:spPr>
            <a:xfrm>
              <a:off x="4954136" y="4179747"/>
              <a:ext cx="2483893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1317" y="4627984"/>
              <a:ext cx="6946712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91317" y="5107099"/>
              <a:ext cx="4640241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156344" y="1233437"/>
            <a:ext cx="6946712" cy="1436014"/>
            <a:chOff x="491317" y="1260732"/>
            <a:chExt cx="6946712" cy="1436014"/>
          </a:xfrm>
        </p:grpSpPr>
        <p:grpSp>
          <p:nvGrpSpPr>
            <p:cNvPr id="12" name="Group 11"/>
            <p:cNvGrpSpPr/>
            <p:nvPr/>
          </p:nvGrpSpPr>
          <p:grpSpPr>
            <a:xfrm>
              <a:off x="491317" y="1260732"/>
              <a:ext cx="6946712" cy="928048"/>
              <a:chOff x="491318" y="1269243"/>
              <a:chExt cx="6946712" cy="92804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91318" y="1733267"/>
                <a:ext cx="5076968" cy="464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685463" y="1269243"/>
                <a:ext cx="1752567" cy="464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g-BG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1680947" y="2232722"/>
              <a:ext cx="2440677" cy="464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39702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499</Words>
  <Application>Microsoft Office PowerPoint</Application>
  <PresentationFormat>Widescreen</PresentationFormat>
  <Paragraphs>143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a_BosaNovaSh</vt:lpstr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ОПОРНИ ДУМИ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2013-10-12T06:14:12Z</dcterms:created>
  <dcterms:modified xsi:type="dcterms:W3CDTF">2013-10-15T15:46:01Z</dcterms:modified>
</cp:coreProperties>
</file>