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8" r:id="rId2"/>
    <p:sldId id="259" r:id="rId3"/>
    <p:sldId id="256" r:id="rId4"/>
    <p:sldId id="261" r:id="rId5"/>
    <p:sldId id="260" r:id="rId6"/>
    <p:sldId id="257" r:id="rId7"/>
    <p:sldId id="262" r:id="rId8"/>
    <p:sldId id="264" r:id="rId9"/>
    <p:sldId id="269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ECFF"/>
    <a:srgbClr val="66CC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 с тема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ен стил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>
                <a:latin typeface="Times New Roman" pitchFamily="18" charset="0"/>
              </a:endParaRPr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9F647674-8D06-46A4-BFC0-81B98AF78A81}" type="datetimeFigureOut">
              <a:rPr lang="bg-BG"/>
              <a:pPr>
                <a:defRPr/>
              </a:pPr>
              <a:t>8.9.2013 г.</a:t>
            </a:fld>
            <a:endParaRPr lang="bg-BG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E0A04E72-D332-45F8-A8A1-D016919EB87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185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294F8-713F-4364-A49A-D6C44AA6DA29}" type="datetimeFigureOut">
              <a:rPr lang="bg-BG"/>
              <a:pPr>
                <a:defRPr/>
              </a:pPr>
              <a:t>8.9.2013 г.</a:t>
            </a:fld>
            <a:endParaRPr lang="bg-BG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C3E95-210E-4A96-AC71-F921941767C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588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22D38-5268-4AE1-A0BA-6B6A4BBEE1F2}" type="datetimeFigureOut">
              <a:rPr lang="bg-BG"/>
              <a:pPr>
                <a:defRPr/>
              </a:pPr>
              <a:t>8.9.2013 г.</a:t>
            </a:fld>
            <a:endParaRPr lang="bg-BG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B8BBC-508E-4967-AE9F-92A20CB35A1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623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лавие, съдържание и 2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Контейнер за долния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937948-D17F-4406-8029-8B9BF2F968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F3D72-F17C-4069-850B-5DA7A63E7B4C}" type="datetimeFigureOut">
              <a:rPr lang="bg-BG"/>
              <a:pPr>
                <a:defRPr/>
              </a:pPr>
              <a:t>8.9.2013 г.</a:t>
            </a:fld>
            <a:endParaRPr lang="bg-BG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4BB46-D955-4353-975B-847319A8495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042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FF13B-EC95-4B30-BC8E-926735DBAA3E}" type="datetimeFigureOut">
              <a:rPr lang="bg-BG"/>
              <a:pPr>
                <a:defRPr/>
              </a:pPr>
              <a:t>8.9.2013 г.</a:t>
            </a:fld>
            <a:endParaRPr lang="bg-BG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FFE2D-BF76-4A31-ADDA-6F7DAE14DA4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476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97BE0-4FE4-41DE-9B39-4BF64CC2031E}" type="datetimeFigureOut">
              <a:rPr lang="bg-BG"/>
              <a:pPr>
                <a:defRPr/>
              </a:pPr>
              <a:t>8.9.2013 г.</a:t>
            </a:fld>
            <a:endParaRPr lang="bg-BG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36031-E4C8-49D1-9E41-031F6404B6C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446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BA88-5DE9-4B68-A027-B1675D93793C}" type="datetimeFigureOut">
              <a:rPr lang="bg-BG"/>
              <a:pPr>
                <a:defRPr/>
              </a:pPr>
              <a:t>8.9.2013 г.</a:t>
            </a:fld>
            <a:endParaRPr lang="bg-BG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AB336-21AF-4112-A909-E88F9B0EAA0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591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2D1AF-4976-4716-98E1-14AC35698AD6}" type="datetimeFigureOut">
              <a:rPr lang="bg-BG"/>
              <a:pPr>
                <a:defRPr/>
              </a:pPr>
              <a:t>8.9.2013 г.</a:t>
            </a:fld>
            <a:endParaRPr lang="bg-BG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25C7-D1DB-485F-B22D-82CBAD13EC8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631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34DC-F4B0-431B-87EE-BD0EFAB3A18E}" type="datetimeFigureOut">
              <a:rPr lang="bg-BG"/>
              <a:pPr>
                <a:defRPr/>
              </a:pPr>
              <a:t>8.9.2013 г.</a:t>
            </a:fld>
            <a:endParaRPr lang="bg-BG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F57D-2166-4039-87C0-76D1CAD8152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5764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46C15-3CE1-491E-BA70-C591518CB016}" type="datetimeFigureOut">
              <a:rPr lang="bg-BG"/>
              <a:pPr>
                <a:defRPr/>
              </a:pPr>
              <a:t>8.9.2013 г.</a:t>
            </a:fld>
            <a:endParaRPr lang="bg-BG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B1095-4487-48F7-B510-F3BFD377FAB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394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9ECA-87E7-4760-8E77-FB37052EDD30}" type="datetimeFigureOut">
              <a:rPr lang="bg-BG"/>
              <a:pPr>
                <a:defRPr/>
              </a:pPr>
              <a:t>8.9.2013 г.</a:t>
            </a:fld>
            <a:endParaRPr lang="bg-BG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814D7-4552-4EC0-9DB7-FAB4A665EDE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017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>
                <a:latin typeface="Times New Roman" pitchFamily="18" charset="0"/>
              </a:endParaRPr>
            </a:p>
          </p:txBody>
        </p:sp>
        <p:pic>
          <p:nvPicPr>
            <p:cNvPr id="1033" name="Picture 4" descr="minispir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DA2DF229-9A1C-41B0-B0C7-250C0912FEF6}" type="datetimeFigureOut">
              <a:rPr lang="bg-BG"/>
              <a:pPr>
                <a:defRPr/>
              </a:pPr>
              <a:t>8.9.2013 г.</a:t>
            </a:fld>
            <a:endParaRPr lang="bg-BG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0C210F45-F280-4D84-A83A-DC9864FFF39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2.wdp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1"/>
            <a:ext cx="9147111" cy="684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2185901" y="908720"/>
            <a:ext cx="441659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ulgarian Kursiv" pitchFamily="2" charset="0"/>
              </a:rPr>
              <a:t>Какво научих по</a:t>
            </a:r>
          </a:p>
          <a:p>
            <a:pPr algn="ctr"/>
            <a:r>
              <a:rPr lang="bg-BG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ulgarian Kursiv" pitchFamily="2" charset="0"/>
              </a:rPr>
              <a:t>Човекът и природата</a:t>
            </a:r>
          </a:p>
          <a:p>
            <a:pPr algn="ctr"/>
            <a:r>
              <a:rPr lang="bg-BG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ulgarian Kursiv" pitchFamily="2" charset="0"/>
              </a:rPr>
              <a:t>в 3-ти клас</a:t>
            </a:r>
            <a:endParaRPr lang="bg-BG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ulgarian Kursiv" pitchFamily="2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1332303" y="5954960"/>
            <a:ext cx="6123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latin typeface="Bulgarian Kursiv" pitchFamily="2" charset="0"/>
              </a:rPr>
              <a:t>Петя </a:t>
            </a:r>
            <a:r>
              <a:rPr lang="bg-BG" dirty="0" err="1" smtClean="0">
                <a:latin typeface="Bulgarian Kursiv" pitchFamily="2" charset="0"/>
              </a:rPr>
              <a:t>Перпериева</a:t>
            </a:r>
            <a:r>
              <a:rPr lang="bg-BG" dirty="0" smtClean="0">
                <a:latin typeface="Bulgarian Kursiv" pitchFamily="2" charset="0"/>
              </a:rPr>
              <a:t> – ОУ“Проф.П.Н.Райков гр.Трявна</a:t>
            </a:r>
            <a:endParaRPr lang="bg-BG" dirty="0">
              <a:latin typeface="Bulgarian Kursiv" pitchFamily="2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5724128" y="4225958"/>
            <a:ext cx="190148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itchFamily="2" charset="0"/>
              </a:rPr>
              <a:t>1-ва част</a:t>
            </a:r>
            <a:endParaRPr lang="bg-BG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043608" y="4206557"/>
            <a:ext cx="196880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itchFamily="2" charset="0"/>
              </a:rPr>
              <a:t>Преговор</a:t>
            </a:r>
            <a:endParaRPr lang="bg-BG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 txBox="1">
            <a:spLocks/>
          </p:cNvSpPr>
          <p:nvPr/>
        </p:nvSpPr>
        <p:spPr bwMode="auto">
          <a:xfrm>
            <a:off x="1907704" y="557808"/>
            <a:ext cx="5760640" cy="8973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bg-BG" sz="3600" kern="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Състояния на водата</a:t>
            </a:r>
            <a:endParaRPr lang="bg-BG" sz="3600" kern="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080346" y="1899776"/>
            <a:ext cx="1333442" cy="369332"/>
          </a:xfrm>
          <a:prstGeom prst="rect">
            <a:avLst/>
          </a:prstGeom>
          <a:solidFill>
            <a:srgbClr val="CCEC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b="1" dirty="0">
                <a:solidFill>
                  <a:srgbClr val="003399"/>
                </a:solidFill>
              </a:rPr>
              <a:t>т</a:t>
            </a:r>
            <a:r>
              <a:rPr lang="bg-BG" b="1" dirty="0" smtClean="0">
                <a:solidFill>
                  <a:srgbClr val="003399"/>
                </a:solidFill>
              </a:rPr>
              <a:t>върдо-лед</a:t>
            </a:r>
            <a:endParaRPr lang="bg-BG" b="1" dirty="0">
              <a:solidFill>
                <a:srgbClr val="003399"/>
              </a:solidFill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7022571" y="1899776"/>
            <a:ext cx="1526765" cy="369332"/>
          </a:xfrm>
          <a:prstGeom prst="rect">
            <a:avLst/>
          </a:prstGeom>
          <a:solidFill>
            <a:srgbClr val="CCEC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003399"/>
                </a:solidFill>
              </a:rPr>
              <a:t>течно – вода </a:t>
            </a:r>
            <a:endParaRPr lang="bg-BG" b="1" dirty="0">
              <a:solidFill>
                <a:srgbClr val="003399"/>
              </a:solidFill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3396113" y="1899776"/>
            <a:ext cx="2783822" cy="369332"/>
          </a:xfrm>
          <a:prstGeom prst="rect">
            <a:avLst/>
          </a:prstGeom>
          <a:solidFill>
            <a:srgbClr val="CCEC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rgbClr val="003399"/>
                </a:solidFill>
              </a:rPr>
              <a:t>газообразно -водна пара</a:t>
            </a:r>
            <a:endParaRPr lang="bg-BG" b="1" dirty="0">
              <a:solidFill>
                <a:srgbClr val="003399"/>
              </a:solidFill>
            </a:endParaRPr>
          </a:p>
        </p:txBody>
      </p:sp>
      <p:cxnSp>
        <p:nvCxnSpPr>
          <p:cNvPr id="9" name="Съединител &quot;права стрелка&quot; 8"/>
          <p:cNvCxnSpPr>
            <a:stCxn id="4" idx="2"/>
            <a:endCxn id="5" idx="3"/>
          </p:cNvCxnSpPr>
          <p:nvPr/>
        </p:nvCxnSpPr>
        <p:spPr bwMode="auto">
          <a:xfrm flipH="1">
            <a:off x="2413788" y="1455170"/>
            <a:ext cx="2374236" cy="6292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Съединител &quot;права стрелка&quot; 10"/>
          <p:cNvCxnSpPr>
            <a:stCxn id="4" idx="2"/>
          </p:cNvCxnSpPr>
          <p:nvPr/>
        </p:nvCxnSpPr>
        <p:spPr bwMode="auto">
          <a:xfrm>
            <a:off x="4788024" y="1455170"/>
            <a:ext cx="2232248" cy="6292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Съединител &quot;права стрелка&quot; 12"/>
          <p:cNvCxnSpPr>
            <a:endCxn id="7" idx="0"/>
          </p:cNvCxnSpPr>
          <p:nvPr/>
        </p:nvCxnSpPr>
        <p:spPr bwMode="auto">
          <a:xfrm>
            <a:off x="4788024" y="1455170"/>
            <a:ext cx="0" cy="44460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06" y="5661248"/>
            <a:ext cx="1287016" cy="79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93" y="4201284"/>
            <a:ext cx="1248312" cy="83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24328"/>
            <a:ext cx="1249337" cy="83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Съединител &quot;права стрелка&quot; 20"/>
          <p:cNvCxnSpPr/>
          <p:nvPr/>
        </p:nvCxnSpPr>
        <p:spPr bwMode="auto">
          <a:xfrm flipV="1">
            <a:off x="1619672" y="2636912"/>
            <a:ext cx="0" cy="374441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Съединител &quot;права стрелка&quot; 26"/>
          <p:cNvCxnSpPr>
            <a:stCxn id="17411" idx="0"/>
          </p:cNvCxnSpPr>
          <p:nvPr/>
        </p:nvCxnSpPr>
        <p:spPr bwMode="auto">
          <a:xfrm flipV="1">
            <a:off x="3233614" y="5013176"/>
            <a:ext cx="0" cy="6480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Съединител &quot;права стрелка&quot; 39"/>
          <p:cNvCxnSpPr/>
          <p:nvPr/>
        </p:nvCxnSpPr>
        <p:spPr bwMode="auto">
          <a:xfrm flipV="1">
            <a:off x="3233614" y="3462401"/>
            <a:ext cx="0" cy="6480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392" y="5691975"/>
            <a:ext cx="1287016" cy="79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1" y="4182481"/>
            <a:ext cx="1248312" cy="83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66" y="2624327"/>
            <a:ext cx="1249337" cy="83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Съединител &quot;права стрелка&quot; 34"/>
          <p:cNvCxnSpPr>
            <a:stCxn id="43" idx="2"/>
          </p:cNvCxnSpPr>
          <p:nvPr/>
        </p:nvCxnSpPr>
        <p:spPr bwMode="auto">
          <a:xfrm>
            <a:off x="6179935" y="3455704"/>
            <a:ext cx="512" cy="654769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Съединител &quot;права стрелка&quot; 45"/>
          <p:cNvCxnSpPr/>
          <p:nvPr/>
        </p:nvCxnSpPr>
        <p:spPr bwMode="auto">
          <a:xfrm>
            <a:off x="6179422" y="5037206"/>
            <a:ext cx="512" cy="654769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Съединител &quot;права стрелка&quot; 46"/>
          <p:cNvCxnSpPr/>
          <p:nvPr/>
        </p:nvCxnSpPr>
        <p:spPr bwMode="auto">
          <a:xfrm>
            <a:off x="7956376" y="2800935"/>
            <a:ext cx="512" cy="3651679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Текстово поле 36"/>
          <p:cNvSpPr txBox="1"/>
          <p:nvPr/>
        </p:nvSpPr>
        <p:spPr>
          <a:xfrm rot="16200000">
            <a:off x="-588187" y="4348920"/>
            <a:ext cx="370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</a:rPr>
              <a:t>повишаване на температурата</a:t>
            </a:r>
            <a:endParaRPr lang="bg-BG" b="1" dirty="0">
              <a:solidFill>
                <a:srgbClr val="FF0000"/>
              </a:solidFill>
            </a:endParaRPr>
          </a:p>
        </p:txBody>
      </p:sp>
      <p:sp>
        <p:nvSpPr>
          <p:cNvPr id="50" name="Текстово поле 49"/>
          <p:cNvSpPr txBox="1"/>
          <p:nvPr/>
        </p:nvSpPr>
        <p:spPr>
          <a:xfrm rot="5400000">
            <a:off x="6452601" y="4438905"/>
            <a:ext cx="366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намаляване на температурата</a:t>
            </a:r>
            <a:endParaRPr lang="bg-BG" b="1" dirty="0">
              <a:solidFill>
                <a:srgbClr val="0070C0"/>
              </a:solidFill>
            </a:endParaRPr>
          </a:p>
        </p:txBody>
      </p:sp>
      <p:sp>
        <p:nvSpPr>
          <p:cNvPr id="38" name="Текстово поле 37"/>
          <p:cNvSpPr txBox="1"/>
          <p:nvPr/>
        </p:nvSpPr>
        <p:spPr>
          <a:xfrm>
            <a:off x="2945041" y="6061829"/>
            <a:ext cx="57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</a:rPr>
              <a:t>лед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39" name="Текстово поле 38"/>
          <p:cNvSpPr txBox="1"/>
          <p:nvPr/>
        </p:nvSpPr>
        <p:spPr>
          <a:xfrm>
            <a:off x="2955697" y="4509120"/>
            <a:ext cx="69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вода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44" name="Текстово поле 43"/>
          <p:cNvSpPr txBox="1"/>
          <p:nvPr/>
        </p:nvSpPr>
        <p:spPr>
          <a:xfrm>
            <a:off x="2941711" y="2855349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</a:rPr>
              <a:t>пара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54" name="Текстово поле 53"/>
          <p:cNvSpPr txBox="1"/>
          <p:nvPr/>
        </p:nvSpPr>
        <p:spPr>
          <a:xfrm>
            <a:off x="5833236" y="2900591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</a:rPr>
              <a:t>пара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55" name="Текстово поле 54"/>
          <p:cNvSpPr txBox="1"/>
          <p:nvPr/>
        </p:nvSpPr>
        <p:spPr>
          <a:xfrm>
            <a:off x="5791167" y="4533586"/>
            <a:ext cx="77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вода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56" name="Текстово поле 55"/>
          <p:cNvSpPr txBox="1"/>
          <p:nvPr/>
        </p:nvSpPr>
        <p:spPr>
          <a:xfrm>
            <a:off x="5915591" y="6076406"/>
            <a:ext cx="60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002060"/>
                </a:solidFill>
              </a:rPr>
              <a:t>лед</a:t>
            </a:r>
            <a:endParaRPr lang="bg-BG" b="1" dirty="0">
              <a:solidFill>
                <a:srgbClr val="002060"/>
              </a:solidFill>
            </a:endParaRPr>
          </a:p>
        </p:txBody>
      </p:sp>
      <p:sp>
        <p:nvSpPr>
          <p:cNvPr id="45" name="Текстово поле 44"/>
          <p:cNvSpPr txBox="1"/>
          <p:nvPr/>
        </p:nvSpPr>
        <p:spPr>
          <a:xfrm>
            <a:off x="3396113" y="5179924"/>
            <a:ext cx="97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</a:rPr>
              <a:t>топене</a:t>
            </a:r>
            <a:endParaRPr lang="bg-BG" b="1" dirty="0">
              <a:solidFill>
                <a:srgbClr val="FF0000"/>
              </a:solidFill>
            </a:endParaRPr>
          </a:p>
        </p:txBody>
      </p:sp>
      <p:sp>
        <p:nvSpPr>
          <p:cNvPr id="48" name="Текстово поле 47"/>
          <p:cNvSpPr txBox="1"/>
          <p:nvPr/>
        </p:nvSpPr>
        <p:spPr>
          <a:xfrm>
            <a:off x="3355445" y="359842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FF0000"/>
                </a:solidFill>
              </a:rPr>
              <a:t>изпарение</a:t>
            </a:r>
            <a:endParaRPr lang="bg-BG" b="1" dirty="0">
              <a:solidFill>
                <a:srgbClr val="FF0000"/>
              </a:solidFill>
            </a:endParaRPr>
          </a:p>
        </p:txBody>
      </p:sp>
      <p:sp>
        <p:nvSpPr>
          <p:cNvPr id="49" name="Текстово поле 48"/>
          <p:cNvSpPr txBox="1"/>
          <p:nvPr/>
        </p:nvSpPr>
        <p:spPr>
          <a:xfrm>
            <a:off x="6262446" y="3636433"/>
            <a:ext cx="150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втечняване</a:t>
            </a:r>
            <a:endParaRPr lang="bg-BG" b="1" dirty="0">
              <a:solidFill>
                <a:srgbClr val="0070C0"/>
              </a:solidFill>
            </a:endParaRPr>
          </a:p>
        </p:txBody>
      </p:sp>
      <p:sp>
        <p:nvSpPr>
          <p:cNvPr id="51" name="Текстово поле 50"/>
          <p:cNvSpPr txBox="1"/>
          <p:nvPr/>
        </p:nvSpPr>
        <p:spPr>
          <a:xfrm>
            <a:off x="6262446" y="5179924"/>
            <a:ext cx="155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0070C0"/>
                </a:solidFill>
              </a:rPr>
              <a:t>замръзване</a:t>
            </a:r>
            <a:endParaRPr lang="bg-BG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1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7" grpId="0"/>
      <p:bldP spid="50" grpId="0"/>
      <p:bldP spid="38" grpId="0"/>
      <p:bldP spid="39" grpId="0"/>
      <p:bldP spid="44" grpId="0"/>
      <p:bldP spid="54" grpId="0"/>
      <p:bldP spid="55" grpId="0"/>
      <p:bldP spid="56" grpId="0"/>
      <p:bldP spid="45" grpId="0"/>
      <p:bldP spid="48" grpId="0"/>
      <p:bldP spid="49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лавие 1"/>
          <p:cNvSpPr txBox="1">
            <a:spLocks/>
          </p:cNvSpPr>
          <p:nvPr/>
        </p:nvSpPr>
        <p:spPr bwMode="auto">
          <a:xfrm>
            <a:off x="1929340" y="2298632"/>
            <a:ext cx="6120680" cy="8973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bg-BG" sz="2400" kern="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Водата е в непрекъснато движение и преминава от едно състояние в друго.</a:t>
            </a:r>
            <a:r>
              <a:rPr lang="bg-BG" sz="3200" kern="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endParaRPr lang="bg-BG" sz="3200" kern="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Заглавие 1"/>
          <p:cNvSpPr txBox="1">
            <a:spLocks/>
          </p:cNvSpPr>
          <p:nvPr/>
        </p:nvSpPr>
        <p:spPr bwMode="auto">
          <a:xfrm>
            <a:off x="1907704" y="548680"/>
            <a:ext cx="6120680" cy="8973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bg-BG" sz="3200" kern="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Кръговрат на водата</a:t>
            </a:r>
            <a:endParaRPr lang="bg-BG" sz="3200" kern="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9"/>
          <a:stretch/>
        </p:blipFill>
        <p:spPr bwMode="auto">
          <a:xfrm>
            <a:off x="1043608" y="1844824"/>
            <a:ext cx="7281048" cy="462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6807448" y="5949280"/>
            <a:ext cx="1270091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</a:rPr>
              <a:t>Море/океан</a:t>
            </a:r>
            <a:endParaRPr lang="bg-BG" sz="1600" b="1" dirty="0">
              <a:solidFill>
                <a:srgbClr val="0070C0"/>
              </a:solidFill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7030602" y="4377019"/>
            <a:ext cx="1140056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sz="1600" b="1" dirty="0" smtClean="0">
                <a:solidFill>
                  <a:srgbClr val="0070C0"/>
                </a:solidFill>
                <a:latin typeface="+mj-lt"/>
              </a:rPr>
              <a:t>изпарение</a:t>
            </a:r>
            <a:endParaRPr lang="bg-BG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5940152" y="3212976"/>
            <a:ext cx="1375956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solidFill>
                  <a:srgbClr val="0070C0"/>
                </a:solidFill>
                <a:latin typeface="+mj-lt"/>
              </a:rPr>
              <a:t>облаци</a:t>
            </a:r>
            <a:endParaRPr lang="bg-BG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2771800" y="3442624"/>
            <a:ext cx="1008112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solidFill>
                  <a:srgbClr val="0070C0"/>
                </a:solidFill>
                <a:latin typeface="+mj-lt"/>
              </a:rPr>
              <a:t>валежи</a:t>
            </a:r>
            <a:endParaRPr lang="bg-BG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3910444" y="2862331"/>
            <a:ext cx="1363168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solidFill>
                  <a:srgbClr val="0070C0"/>
                </a:solidFill>
                <a:latin typeface="+mj-lt"/>
              </a:rPr>
              <a:t>охлаждане</a:t>
            </a:r>
            <a:endParaRPr lang="bg-BG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2123728" y="5830011"/>
            <a:ext cx="3312368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solidFill>
                  <a:srgbClr val="0070C0"/>
                </a:solidFill>
                <a:latin typeface="+mj-lt"/>
              </a:rPr>
              <a:t>подпочвени  реки</a:t>
            </a:r>
            <a:endParaRPr lang="bg-BG" sz="16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564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1"/>
          <p:cNvSpPr txBox="1">
            <a:spLocks/>
          </p:cNvSpPr>
          <p:nvPr/>
        </p:nvSpPr>
        <p:spPr bwMode="auto">
          <a:xfrm>
            <a:off x="3779912" y="535360"/>
            <a:ext cx="1944216" cy="8973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bg-BG" sz="3200" kern="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Валежи </a:t>
            </a:r>
            <a:endParaRPr lang="bg-BG" sz="3200" kern="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Заглавие 1"/>
          <p:cNvSpPr txBox="1">
            <a:spLocks/>
          </p:cNvSpPr>
          <p:nvPr/>
        </p:nvSpPr>
        <p:spPr bwMode="auto">
          <a:xfrm>
            <a:off x="1546041" y="2650299"/>
            <a:ext cx="6844006" cy="99979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bg-BG" sz="2000" kern="0" cap="none" dirty="0" smtClean="0">
                <a:ln w="11430"/>
                <a:solidFill>
                  <a:srgbClr val="FF0000"/>
                </a:solidFill>
              </a:rPr>
              <a:t>Дъжд</a:t>
            </a:r>
            <a:r>
              <a:rPr lang="bg-BG" sz="2000" kern="0" cap="none" dirty="0" smtClean="0">
                <a:ln w="11430"/>
                <a:solidFill>
                  <a:srgbClr val="003399"/>
                </a:solidFill>
              </a:rPr>
              <a:t> – когато въздухът остане хладен, капчиците се срещат една с друга, сливат се в по-едри капки и политат към земята под формата на дъжд.</a:t>
            </a:r>
            <a:endParaRPr lang="bg-BG" sz="2000" kern="0" cap="none" dirty="0">
              <a:ln w="11430"/>
              <a:solidFill>
                <a:srgbClr val="003399"/>
              </a:solidFill>
            </a:endParaRPr>
          </a:p>
        </p:txBody>
      </p:sp>
      <p:sp>
        <p:nvSpPr>
          <p:cNvPr id="5" name="Заглавие 1"/>
          <p:cNvSpPr txBox="1">
            <a:spLocks/>
          </p:cNvSpPr>
          <p:nvPr/>
        </p:nvSpPr>
        <p:spPr bwMode="auto">
          <a:xfrm>
            <a:off x="1546042" y="3932514"/>
            <a:ext cx="6844005" cy="106213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bg-BG" sz="2000" kern="0" cap="none" dirty="0" smtClean="0">
                <a:ln w="11430"/>
                <a:solidFill>
                  <a:srgbClr val="FF0000"/>
                </a:solidFill>
              </a:rPr>
              <a:t>Сняг</a:t>
            </a:r>
            <a:r>
              <a:rPr lang="bg-BG" sz="2000" kern="0" cap="none" dirty="0" smtClean="0">
                <a:ln w="11430"/>
                <a:solidFill>
                  <a:srgbClr val="003399"/>
                </a:solidFill>
              </a:rPr>
              <a:t> – ако облакът се изстуди много силно, неговите фини капчици замръзват и взаимно се слепват. Образуват се снежинки. Започва да вали сняг. </a:t>
            </a:r>
            <a:endParaRPr lang="bg-BG" sz="2000" kern="0" cap="none" dirty="0">
              <a:ln w="11430"/>
              <a:solidFill>
                <a:srgbClr val="003399"/>
              </a:solidFill>
            </a:endParaRPr>
          </a:p>
        </p:txBody>
      </p:sp>
      <p:sp>
        <p:nvSpPr>
          <p:cNvPr id="6" name="Заглавие 1"/>
          <p:cNvSpPr txBox="1">
            <a:spLocks/>
          </p:cNvSpPr>
          <p:nvPr/>
        </p:nvSpPr>
        <p:spPr bwMode="auto">
          <a:xfrm>
            <a:off x="1546040" y="5322776"/>
            <a:ext cx="6844007" cy="105855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bg-BG" sz="2000" kern="0" cap="none" dirty="0" smtClean="0">
                <a:ln w="11430"/>
                <a:solidFill>
                  <a:srgbClr val="FF0000"/>
                </a:solidFill>
              </a:rPr>
              <a:t>Градушка</a:t>
            </a:r>
            <a:r>
              <a:rPr lang="bg-BG" sz="2000" kern="0" cap="none" dirty="0" smtClean="0">
                <a:ln w="11430"/>
                <a:solidFill>
                  <a:srgbClr val="003399"/>
                </a:solidFill>
              </a:rPr>
              <a:t> – когато въздухът се изстуди много бързо, капчиците замръзват и се превръщат в лед. Политат към Земята като ледени топчета. Започва да вали град.</a:t>
            </a:r>
            <a:endParaRPr lang="bg-BG" sz="2000" kern="0" cap="none" dirty="0">
              <a:ln w="11430"/>
              <a:solidFill>
                <a:srgbClr val="003399"/>
              </a:solidFill>
            </a:endParaRPr>
          </a:p>
        </p:txBody>
      </p:sp>
      <p:sp>
        <p:nvSpPr>
          <p:cNvPr id="7" name="Заглавие 1"/>
          <p:cNvSpPr txBox="1">
            <a:spLocks/>
          </p:cNvSpPr>
          <p:nvPr/>
        </p:nvSpPr>
        <p:spPr bwMode="auto">
          <a:xfrm>
            <a:off x="1937792" y="1607570"/>
            <a:ext cx="6120680" cy="8973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bg-BG" sz="2000" kern="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Валежи са дъжд, сняг и градушка. Образуват се от облаците във високите слоеве на въздуха. </a:t>
            </a:r>
            <a:endParaRPr lang="bg-BG" sz="2000" kern="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09" y="358970"/>
            <a:ext cx="1466165" cy="1178133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313" y="358969"/>
            <a:ext cx="1311761" cy="117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5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 txBox="1">
            <a:spLocks/>
          </p:cNvSpPr>
          <p:nvPr/>
        </p:nvSpPr>
        <p:spPr bwMode="auto">
          <a:xfrm>
            <a:off x="1907704" y="559596"/>
            <a:ext cx="6020219" cy="8973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bg-BG" kern="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Свойства на въздуха</a:t>
            </a:r>
            <a:endParaRPr lang="bg-BG" kern="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Изнесено означение 2 6"/>
          <p:cNvSpPr/>
          <p:nvPr/>
        </p:nvSpPr>
        <p:spPr bwMode="auto">
          <a:xfrm rot="20204664">
            <a:off x="5821133" y="1923867"/>
            <a:ext cx="2431085" cy="873289"/>
          </a:xfrm>
          <a:prstGeom prst="borderCallout2">
            <a:avLst>
              <a:gd name="adj1" fmla="val 48985"/>
              <a:gd name="adj2" fmla="val -2515"/>
              <a:gd name="adj3" fmla="val 71335"/>
              <a:gd name="adj4" fmla="val -50389"/>
              <a:gd name="adj5" fmla="val 159351"/>
              <a:gd name="adj6" fmla="val -44396"/>
            </a:avLst>
          </a:prstGeom>
          <a:solidFill>
            <a:srgbClr val="CCECFF"/>
          </a:solidFill>
          <a:ln>
            <a:solidFill>
              <a:srgbClr val="003399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b="1" dirty="0" smtClean="0">
                <a:solidFill>
                  <a:srgbClr val="003399"/>
                </a:solidFill>
                <a:latin typeface="+mj-lt"/>
              </a:rPr>
              <a:t>чистият въздух няма</a:t>
            </a:r>
          </a:p>
          <a:p>
            <a:pPr algn="ctr"/>
            <a:r>
              <a:rPr lang="bg-BG" b="1" dirty="0" smtClean="0">
                <a:solidFill>
                  <a:srgbClr val="003399"/>
                </a:solidFill>
                <a:latin typeface="+mj-lt"/>
              </a:rPr>
              <a:t> вкус и мирис </a:t>
            </a:r>
            <a:endParaRPr lang="bg-BG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11" name="Изнесено означение 2 10"/>
          <p:cNvSpPr/>
          <p:nvPr/>
        </p:nvSpPr>
        <p:spPr bwMode="auto">
          <a:xfrm rot="1761492">
            <a:off x="1257250" y="1907806"/>
            <a:ext cx="2406624" cy="764868"/>
          </a:xfrm>
          <a:prstGeom prst="borderCallout2">
            <a:avLst>
              <a:gd name="adj1" fmla="val 52344"/>
              <a:gd name="adj2" fmla="val 100094"/>
              <a:gd name="adj3" fmla="val 69007"/>
              <a:gd name="adj4" fmla="val 142116"/>
              <a:gd name="adj5" fmla="val 140420"/>
              <a:gd name="adj6" fmla="val 136012"/>
            </a:avLst>
          </a:prstGeom>
          <a:solidFill>
            <a:srgbClr val="CCECFF"/>
          </a:solidFill>
          <a:ln>
            <a:solidFill>
              <a:srgbClr val="003399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2000" b="1" dirty="0" smtClean="0">
                <a:solidFill>
                  <a:srgbClr val="003399"/>
                </a:solidFill>
              </a:rPr>
              <a:t>безцветен, прозрачен газ</a:t>
            </a:r>
          </a:p>
        </p:txBody>
      </p:sp>
      <p:sp>
        <p:nvSpPr>
          <p:cNvPr id="12" name="Изнесено означение 2 11"/>
          <p:cNvSpPr/>
          <p:nvPr/>
        </p:nvSpPr>
        <p:spPr bwMode="auto">
          <a:xfrm>
            <a:off x="971600" y="3547484"/>
            <a:ext cx="2346159" cy="742008"/>
          </a:xfrm>
          <a:prstGeom prst="borderCallout2">
            <a:avLst>
              <a:gd name="adj1" fmla="val 52344"/>
              <a:gd name="adj2" fmla="val 100094"/>
              <a:gd name="adj3" fmla="val 51563"/>
              <a:gd name="adj4" fmla="val 134882"/>
              <a:gd name="adj5" fmla="val 61153"/>
              <a:gd name="adj6" fmla="val 138592"/>
            </a:avLst>
          </a:prstGeom>
          <a:solidFill>
            <a:srgbClr val="CCECFF"/>
          </a:solidFill>
          <a:ln>
            <a:solidFill>
              <a:srgbClr val="003399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b="1" dirty="0" smtClean="0">
                <a:solidFill>
                  <a:srgbClr val="003399"/>
                </a:solidFill>
              </a:rPr>
              <a:t>разтваря се във водата</a:t>
            </a:r>
          </a:p>
        </p:txBody>
      </p:sp>
      <p:sp>
        <p:nvSpPr>
          <p:cNvPr id="13" name="Изнесено означение 2 12"/>
          <p:cNvSpPr/>
          <p:nvPr/>
        </p:nvSpPr>
        <p:spPr bwMode="auto">
          <a:xfrm>
            <a:off x="6372200" y="3668954"/>
            <a:ext cx="2346159" cy="579304"/>
          </a:xfrm>
          <a:prstGeom prst="borderCallout2">
            <a:avLst>
              <a:gd name="adj1" fmla="val 49410"/>
              <a:gd name="adj2" fmla="val -1982"/>
              <a:gd name="adj3" fmla="val 48628"/>
              <a:gd name="adj4" fmla="val -61846"/>
              <a:gd name="adj5" fmla="val 59686"/>
              <a:gd name="adj6" fmla="val -52568"/>
            </a:avLst>
          </a:prstGeom>
          <a:solidFill>
            <a:srgbClr val="CCECFF"/>
          </a:solidFill>
          <a:ln>
            <a:solidFill>
              <a:srgbClr val="003399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b="1" dirty="0" smtClean="0">
                <a:solidFill>
                  <a:srgbClr val="003399"/>
                </a:solidFill>
              </a:rPr>
              <a:t> поддържа горенето</a:t>
            </a:r>
          </a:p>
          <a:p>
            <a:pPr algn="ctr"/>
            <a:endParaRPr lang="bg-BG" b="1" dirty="0" smtClean="0">
              <a:solidFill>
                <a:srgbClr val="003399"/>
              </a:solidFill>
            </a:endParaRPr>
          </a:p>
        </p:txBody>
      </p:sp>
      <p:sp>
        <p:nvSpPr>
          <p:cNvPr id="14" name="Изнесено означение 2 13"/>
          <p:cNvSpPr/>
          <p:nvPr/>
        </p:nvSpPr>
        <p:spPr bwMode="auto">
          <a:xfrm rot="19853231">
            <a:off x="1166672" y="5333683"/>
            <a:ext cx="2346159" cy="541544"/>
          </a:xfrm>
          <a:prstGeom prst="borderCallout2">
            <a:avLst>
              <a:gd name="adj1" fmla="val 52344"/>
              <a:gd name="adj2" fmla="val 100094"/>
              <a:gd name="adj3" fmla="val 39873"/>
              <a:gd name="adj4" fmla="val 138445"/>
              <a:gd name="adj5" fmla="val 9594"/>
              <a:gd name="adj6" fmla="val 144887"/>
            </a:avLst>
          </a:prstGeom>
          <a:solidFill>
            <a:srgbClr val="CCECFF"/>
          </a:solidFill>
          <a:ln>
            <a:solidFill>
              <a:srgbClr val="003399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b="1" dirty="0" smtClean="0">
                <a:solidFill>
                  <a:srgbClr val="003399"/>
                </a:solidFill>
              </a:rPr>
              <a:t>по-лек е от водата</a:t>
            </a:r>
            <a:endParaRPr lang="bg-BG" b="1" dirty="0" smtClean="0">
              <a:solidFill>
                <a:srgbClr val="003399"/>
              </a:solidFill>
            </a:endParaRPr>
          </a:p>
          <a:p>
            <a:pPr algn="ctr"/>
            <a:endParaRPr lang="bg-BG" b="1" dirty="0" smtClean="0">
              <a:solidFill>
                <a:srgbClr val="003399"/>
              </a:solidFill>
            </a:endParaRPr>
          </a:p>
        </p:txBody>
      </p:sp>
      <p:sp>
        <p:nvSpPr>
          <p:cNvPr id="15" name="Изнесено означение 2 14"/>
          <p:cNvSpPr/>
          <p:nvPr/>
        </p:nvSpPr>
        <p:spPr bwMode="auto">
          <a:xfrm rot="1750298">
            <a:off x="5733550" y="5395587"/>
            <a:ext cx="2300942" cy="541544"/>
          </a:xfrm>
          <a:prstGeom prst="borderCallout2">
            <a:avLst>
              <a:gd name="adj1" fmla="val 47617"/>
              <a:gd name="adj2" fmla="val -836"/>
              <a:gd name="adj3" fmla="val 18080"/>
              <a:gd name="adj4" fmla="val -39907"/>
              <a:gd name="adj5" fmla="val 34301"/>
              <a:gd name="adj6" fmla="val -48664"/>
            </a:avLst>
          </a:prstGeom>
          <a:solidFill>
            <a:srgbClr val="CCECFF"/>
          </a:solidFill>
          <a:ln>
            <a:solidFill>
              <a:srgbClr val="003399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b="1" dirty="0" smtClean="0">
                <a:solidFill>
                  <a:srgbClr val="003399"/>
                </a:solidFill>
              </a:rPr>
              <a:t>има постоянен обем</a:t>
            </a:r>
          </a:p>
          <a:p>
            <a:pPr algn="ctr"/>
            <a:endParaRPr lang="bg-BG" b="1" dirty="0" smtClean="0">
              <a:solidFill>
                <a:srgbClr val="003399"/>
              </a:solidFill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243" y="3356993"/>
            <a:ext cx="1874006" cy="151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авоъгълник 17"/>
          <p:cNvSpPr/>
          <p:nvPr/>
        </p:nvSpPr>
        <p:spPr>
          <a:xfrm>
            <a:off x="3873196" y="3820688"/>
            <a:ext cx="1481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bg-BG" sz="3200" b="1" kern="0" dirty="0" smtClean="0">
                <a:solidFill>
                  <a:srgbClr val="002060"/>
                </a:solidFill>
                <a:latin typeface="+mj-lt"/>
              </a:rPr>
              <a:t>Въздух</a:t>
            </a:r>
            <a:endParaRPr lang="bg-BG" sz="3200" b="1" kern="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828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3898794" y="569269"/>
            <a:ext cx="179119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4000" b="1" dirty="0" smtClean="0">
                <a:ln w="11430"/>
                <a:solidFill>
                  <a:srgbClr val="F41C1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Задачи</a:t>
            </a:r>
            <a:endParaRPr lang="bg-BG" sz="4000" b="1" dirty="0" smtClean="0">
              <a:ln w="11430"/>
              <a:solidFill>
                <a:srgbClr val="F41C1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09" y="439374"/>
            <a:ext cx="818381" cy="942378"/>
          </a:xfrm>
          <a:prstGeom prst="rect">
            <a:avLst/>
          </a:prstGeom>
        </p:spPr>
      </p:pic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1700619" y="1681086"/>
            <a:ext cx="6187545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</a:rPr>
              <a:t>1. </a:t>
            </a:r>
            <a:r>
              <a:rPr lang="ru-RU" sz="1600" dirty="0" err="1" smtClean="0">
                <a:solidFill>
                  <a:srgbClr val="00B050"/>
                </a:solidFill>
              </a:rPr>
              <a:t>Течните</a:t>
            </a:r>
            <a:r>
              <a:rPr lang="ru-RU" sz="1600" dirty="0" smtClean="0">
                <a:solidFill>
                  <a:srgbClr val="00B050"/>
                </a:solidFill>
              </a:rPr>
              <a:t> тела </a:t>
            </a:r>
            <a:r>
              <a:rPr lang="ru-RU" sz="1600" dirty="0" err="1" smtClean="0">
                <a:solidFill>
                  <a:srgbClr val="00B050"/>
                </a:solidFill>
              </a:rPr>
              <a:t>имат</a:t>
            </a:r>
            <a:r>
              <a:rPr lang="ru-RU" sz="1600" dirty="0" smtClean="0">
                <a:solidFill>
                  <a:srgbClr val="00B050"/>
                </a:solidFill>
              </a:rPr>
              <a:t>:</a:t>
            </a:r>
            <a:r>
              <a:rPr lang="ru-RU" sz="1600" dirty="0" smtClean="0">
                <a:solidFill>
                  <a:srgbClr val="003399"/>
                </a:solidFill>
              </a:rPr>
              <a:t/>
            </a:r>
            <a:br>
              <a:rPr lang="ru-RU" sz="1600" dirty="0" smtClean="0">
                <a:solidFill>
                  <a:srgbClr val="003399"/>
                </a:solidFill>
              </a:rPr>
            </a:br>
            <a:r>
              <a:rPr lang="ru-RU" sz="1600" dirty="0" smtClean="0">
                <a:solidFill>
                  <a:srgbClr val="003399"/>
                </a:solidFill>
              </a:rPr>
              <a:t/>
            </a:r>
            <a:br>
              <a:rPr lang="ru-RU" sz="1600" dirty="0" smtClean="0">
                <a:solidFill>
                  <a:srgbClr val="003399"/>
                </a:solidFill>
              </a:rPr>
            </a:br>
            <a:r>
              <a:rPr lang="ru-RU" sz="1600" dirty="0" smtClean="0">
                <a:solidFill>
                  <a:srgbClr val="003399"/>
                </a:solidFill>
              </a:rPr>
              <a:t>   а) постоянна форма и постоянен </a:t>
            </a:r>
            <a:r>
              <a:rPr lang="ru-RU" sz="1600" dirty="0" err="1" smtClean="0">
                <a:solidFill>
                  <a:srgbClr val="003399"/>
                </a:solidFill>
              </a:rPr>
              <a:t>обем</a:t>
            </a:r>
            <a:r>
              <a:rPr lang="ru-RU" sz="1600" dirty="0" smtClean="0">
                <a:solidFill>
                  <a:srgbClr val="003399"/>
                </a:solidFill>
              </a:rPr>
              <a:t/>
            </a:r>
            <a:br>
              <a:rPr lang="ru-RU" sz="1600" dirty="0" smtClean="0">
                <a:solidFill>
                  <a:srgbClr val="003399"/>
                </a:solidFill>
              </a:rPr>
            </a:br>
            <a:r>
              <a:rPr lang="ru-RU" sz="1600" dirty="0" smtClean="0">
                <a:solidFill>
                  <a:srgbClr val="003399"/>
                </a:solidFill>
              </a:rPr>
              <a:t>б) постоянна </a:t>
            </a:r>
            <a:r>
              <a:rPr lang="ru-RU" sz="1600" dirty="0" err="1" smtClean="0">
                <a:solidFill>
                  <a:srgbClr val="003399"/>
                </a:solidFill>
              </a:rPr>
              <a:t>маса</a:t>
            </a:r>
            <a:r>
              <a:rPr lang="ru-RU" sz="1600" dirty="0" smtClean="0">
                <a:solidFill>
                  <a:srgbClr val="003399"/>
                </a:solidFill>
              </a:rPr>
              <a:t> и постоянен </a:t>
            </a:r>
            <a:r>
              <a:rPr lang="ru-RU" sz="1600" dirty="0" err="1" smtClean="0">
                <a:solidFill>
                  <a:srgbClr val="003399"/>
                </a:solidFill>
              </a:rPr>
              <a:t>обем</a:t>
            </a:r>
            <a:r>
              <a:rPr lang="ru-RU" sz="1600" dirty="0" smtClean="0">
                <a:solidFill>
                  <a:srgbClr val="003399"/>
                </a:solidFill>
              </a:rPr>
              <a:t/>
            </a:r>
            <a:br>
              <a:rPr lang="ru-RU" sz="1600" dirty="0" smtClean="0">
                <a:solidFill>
                  <a:srgbClr val="003399"/>
                </a:solidFill>
              </a:rPr>
            </a:br>
            <a:r>
              <a:rPr lang="ru-RU" sz="1600" dirty="0" smtClean="0">
                <a:solidFill>
                  <a:srgbClr val="003399"/>
                </a:solidFill>
              </a:rPr>
              <a:t>    в) постоянна </a:t>
            </a:r>
            <a:r>
              <a:rPr lang="ru-RU" sz="1600" dirty="0" err="1" smtClean="0">
                <a:solidFill>
                  <a:srgbClr val="003399"/>
                </a:solidFill>
              </a:rPr>
              <a:t>маса</a:t>
            </a:r>
            <a:r>
              <a:rPr lang="ru-RU" sz="1600" dirty="0" smtClean="0">
                <a:solidFill>
                  <a:srgbClr val="003399"/>
                </a:solidFill>
              </a:rPr>
              <a:t> и постоянна форма</a:t>
            </a:r>
            <a:endParaRPr lang="bg-BG" sz="16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Заглавие 6"/>
          <p:cNvSpPr txBox="1">
            <a:spLocks/>
          </p:cNvSpPr>
          <p:nvPr/>
        </p:nvSpPr>
        <p:spPr bwMode="auto">
          <a:xfrm>
            <a:off x="1626039" y="3140968"/>
            <a:ext cx="6186321" cy="156966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1600" kern="0" dirty="0" smtClean="0">
                <a:solidFill>
                  <a:srgbClr val="00B050"/>
                </a:solidFill>
              </a:rPr>
              <a:t>2. </a:t>
            </a:r>
            <a:r>
              <a:rPr lang="ru-RU" sz="1600" kern="0" dirty="0" err="1" smtClean="0">
                <a:solidFill>
                  <a:srgbClr val="00B050"/>
                </a:solidFill>
              </a:rPr>
              <a:t>Попълни</a:t>
            </a:r>
            <a:r>
              <a:rPr lang="ru-RU" sz="1600" kern="0" dirty="0" smtClean="0">
                <a:solidFill>
                  <a:srgbClr val="00B050"/>
                </a:solidFill>
              </a:rPr>
              <a:t> </a:t>
            </a:r>
            <a:r>
              <a:rPr lang="ru-RU" sz="1600" kern="0" dirty="0" err="1" smtClean="0">
                <a:solidFill>
                  <a:srgbClr val="00B050"/>
                </a:solidFill>
              </a:rPr>
              <a:t>пропуснатите</a:t>
            </a:r>
            <a:r>
              <a:rPr lang="ru-RU" sz="1600" kern="0" dirty="0" smtClean="0">
                <a:solidFill>
                  <a:srgbClr val="00B050"/>
                </a:solidFill>
              </a:rPr>
              <a:t> </a:t>
            </a:r>
            <a:r>
              <a:rPr lang="ru-RU" sz="1600" kern="0" dirty="0" err="1" smtClean="0">
                <a:solidFill>
                  <a:srgbClr val="00B050"/>
                </a:solidFill>
              </a:rPr>
              <a:t>думи</a:t>
            </a:r>
            <a:r>
              <a:rPr lang="ru-RU" sz="1600" kern="0" dirty="0" smtClean="0">
                <a:solidFill>
                  <a:srgbClr val="00B050"/>
                </a:solidFill>
              </a:rPr>
              <a:t>:</a:t>
            </a:r>
          </a:p>
          <a:p>
            <a:endParaRPr lang="ru-RU" sz="1600" kern="0" dirty="0" smtClean="0">
              <a:solidFill>
                <a:srgbClr val="003399"/>
              </a:solidFill>
            </a:endParaRPr>
          </a:p>
          <a:p>
            <a:r>
              <a:rPr lang="ru-RU" sz="1600" kern="0" dirty="0" err="1" smtClean="0">
                <a:solidFill>
                  <a:srgbClr val="003399"/>
                </a:solidFill>
              </a:rPr>
              <a:t>Въздухът</a:t>
            </a:r>
            <a:r>
              <a:rPr lang="ru-RU" sz="1600" kern="0" dirty="0" smtClean="0">
                <a:solidFill>
                  <a:srgbClr val="003399"/>
                </a:solidFill>
              </a:rPr>
              <a:t> е </a:t>
            </a:r>
            <a:r>
              <a:rPr lang="ru-RU" sz="1600" kern="0" dirty="0" err="1" smtClean="0">
                <a:solidFill>
                  <a:srgbClr val="003399"/>
                </a:solidFill>
              </a:rPr>
              <a:t>безцветен</a:t>
            </a:r>
            <a:r>
              <a:rPr lang="ru-RU" sz="1600" kern="0" dirty="0" smtClean="0">
                <a:solidFill>
                  <a:srgbClr val="003399"/>
                </a:solidFill>
              </a:rPr>
              <a:t> …………, без…………. и </a:t>
            </a:r>
            <a:r>
              <a:rPr lang="ru-RU" sz="1600" kern="0" dirty="0" err="1" smtClean="0">
                <a:solidFill>
                  <a:srgbClr val="003399"/>
                </a:solidFill>
              </a:rPr>
              <a:t>мирис</a:t>
            </a:r>
            <a:r>
              <a:rPr lang="ru-RU" sz="1600" kern="0" dirty="0" smtClean="0">
                <a:solidFill>
                  <a:srgbClr val="003399"/>
                </a:solidFill>
              </a:rPr>
              <a:t>. Той </a:t>
            </a:r>
            <a:r>
              <a:rPr lang="ru-RU" sz="1600" kern="0" dirty="0" err="1" smtClean="0">
                <a:solidFill>
                  <a:srgbClr val="003399"/>
                </a:solidFill>
              </a:rPr>
              <a:t>няма</a:t>
            </a:r>
            <a:r>
              <a:rPr lang="ru-RU" sz="1600" kern="0" dirty="0" smtClean="0">
                <a:solidFill>
                  <a:srgbClr val="003399"/>
                </a:solidFill>
              </a:rPr>
              <a:t> постоянен ………….. и постоянна форма. </a:t>
            </a:r>
            <a:r>
              <a:rPr lang="ru-RU" sz="1600" kern="0" dirty="0" err="1" smtClean="0">
                <a:solidFill>
                  <a:srgbClr val="003399"/>
                </a:solidFill>
              </a:rPr>
              <a:t>Въздухът</a:t>
            </a:r>
            <a:r>
              <a:rPr lang="ru-RU" sz="1600" kern="0" dirty="0" smtClean="0">
                <a:solidFill>
                  <a:srgbClr val="003399"/>
                </a:solidFill>
              </a:rPr>
              <a:t> </a:t>
            </a:r>
            <a:r>
              <a:rPr lang="ru-RU" sz="1600" kern="0" dirty="0" err="1" smtClean="0">
                <a:solidFill>
                  <a:srgbClr val="003399"/>
                </a:solidFill>
              </a:rPr>
              <a:t>поддържа</a:t>
            </a:r>
            <a:r>
              <a:rPr lang="ru-RU" sz="1600" kern="0" dirty="0" smtClean="0">
                <a:solidFill>
                  <a:srgbClr val="003399"/>
                </a:solidFill>
              </a:rPr>
              <a:t> …………… и </a:t>
            </a:r>
            <a:r>
              <a:rPr lang="ru-RU" sz="1600" kern="0" dirty="0" err="1" smtClean="0">
                <a:solidFill>
                  <a:srgbClr val="003399"/>
                </a:solidFill>
              </a:rPr>
              <a:t>дишането</a:t>
            </a:r>
            <a:r>
              <a:rPr lang="ru-RU" sz="1600" kern="0" dirty="0" smtClean="0">
                <a:solidFill>
                  <a:srgbClr val="003399"/>
                </a:solidFill>
              </a:rPr>
              <a:t>. Той е………………………… за </a:t>
            </a:r>
            <a:r>
              <a:rPr lang="ru-RU" sz="1600" kern="0" dirty="0" err="1" smtClean="0">
                <a:solidFill>
                  <a:srgbClr val="003399"/>
                </a:solidFill>
              </a:rPr>
              <a:t>всички</a:t>
            </a:r>
            <a:r>
              <a:rPr lang="ru-RU" sz="1600" kern="0" dirty="0" smtClean="0">
                <a:solidFill>
                  <a:srgbClr val="003399"/>
                </a:solidFill>
              </a:rPr>
              <a:t> </a:t>
            </a:r>
            <a:r>
              <a:rPr lang="ru-RU" sz="1600" kern="0" dirty="0" err="1" smtClean="0">
                <a:solidFill>
                  <a:srgbClr val="003399"/>
                </a:solidFill>
              </a:rPr>
              <a:t>организми</a:t>
            </a:r>
            <a:r>
              <a:rPr lang="ru-RU" sz="1600" kern="0" dirty="0" smtClean="0">
                <a:solidFill>
                  <a:srgbClr val="003399"/>
                </a:solidFill>
              </a:rPr>
              <a:t>.</a:t>
            </a:r>
            <a:endParaRPr lang="bg-BG" sz="1600" kern="0" dirty="0">
              <a:solidFill>
                <a:srgbClr val="003399"/>
              </a:solidFill>
            </a:endParaRPr>
          </a:p>
        </p:txBody>
      </p:sp>
      <p:sp>
        <p:nvSpPr>
          <p:cNvPr id="13" name="Заглавие 6"/>
          <p:cNvSpPr txBox="1">
            <a:spLocks/>
          </p:cNvSpPr>
          <p:nvPr/>
        </p:nvSpPr>
        <p:spPr bwMode="auto">
          <a:xfrm>
            <a:off x="2002970" y="4910971"/>
            <a:ext cx="5478159" cy="10772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600" kern="0" dirty="0" smtClean="0">
                <a:solidFill>
                  <a:srgbClr val="00B050"/>
                </a:solidFill>
              </a:rPr>
              <a:t>3. Кой </a:t>
            </a:r>
            <a:r>
              <a:rPr lang="ru-RU" sz="1600" kern="0" dirty="0" err="1" smtClean="0">
                <a:solidFill>
                  <a:srgbClr val="00B050"/>
                </a:solidFill>
              </a:rPr>
              <a:t>процес</a:t>
            </a:r>
            <a:r>
              <a:rPr lang="ru-RU" sz="1600" kern="0" dirty="0" smtClean="0">
                <a:solidFill>
                  <a:srgbClr val="00B050"/>
                </a:solidFill>
              </a:rPr>
              <a:t> </a:t>
            </a:r>
            <a:r>
              <a:rPr lang="ru-RU" sz="1600" kern="0" dirty="0" err="1" smtClean="0">
                <a:solidFill>
                  <a:srgbClr val="00B050"/>
                </a:solidFill>
              </a:rPr>
              <a:t>наричаме</a:t>
            </a:r>
            <a:r>
              <a:rPr lang="ru-RU" sz="1600" kern="0" dirty="0" smtClean="0">
                <a:solidFill>
                  <a:srgbClr val="00B050"/>
                </a:solidFill>
              </a:rPr>
              <a:t> </a:t>
            </a:r>
            <a:r>
              <a:rPr lang="ru-RU" sz="1600" kern="0" dirty="0" err="1" smtClean="0">
                <a:solidFill>
                  <a:srgbClr val="00B050"/>
                </a:solidFill>
              </a:rPr>
              <a:t>изпарение</a:t>
            </a:r>
            <a:r>
              <a:rPr lang="ru-RU" sz="1600" kern="0" dirty="0" smtClean="0">
                <a:solidFill>
                  <a:srgbClr val="00B050"/>
                </a:solidFill>
              </a:rPr>
              <a:t>?</a:t>
            </a:r>
          </a:p>
          <a:p>
            <a:pPr algn="ctr"/>
            <a:endParaRPr lang="ru-RU" sz="1600" kern="0" dirty="0" smtClean="0">
              <a:solidFill>
                <a:srgbClr val="003399"/>
              </a:solidFill>
            </a:endParaRPr>
          </a:p>
          <a:p>
            <a:pPr algn="ctr"/>
            <a:r>
              <a:rPr lang="ru-RU" sz="1600" kern="0" dirty="0" smtClean="0">
                <a:solidFill>
                  <a:srgbClr val="003399"/>
                </a:solidFill>
              </a:rPr>
              <a:t>………………………………………………….....</a:t>
            </a:r>
          </a:p>
          <a:p>
            <a:pPr algn="ctr"/>
            <a:r>
              <a:rPr lang="ru-RU" sz="1600" kern="0" dirty="0" smtClean="0">
                <a:solidFill>
                  <a:srgbClr val="003399"/>
                </a:solidFill>
              </a:rPr>
              <a:t>……………………………………………………..</a:t>
            </a:r>
            <a:endParaRPr lang="bg-BG" sz="1600" kern="0" dirty="0">
              <a:solidFill>
                <a:srgbClr val="003399"/>
              </a:solidFill>
            </a:endParaRP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3887097" y="3556466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 smtClean="0">
                <a:solidFill>
                  <a:srgbClr val="FF0000"/>
                </a:solidFill>
                <a:latin typeface="+mj-lt"/>
              </a:rPr>
              <a:t>газ</a:t>
            </a:r>
            <a:endParaRPr lang="bg-BG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5022177" y="3556466"/>
            <a:ext cx="622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 smtClean="0">
                <a:solidFill>
                  <a:srgbClr val="FF0000"/>
                </a:solidFill>
                <a:latin typeface="+mj-lt"/>
              </a:rPr>
              <a:t>цвят</a:t>
            </a:r>
            <a:endParaRPr lang="bg-BG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2982075" y="3856175"/>
            <a:ext cx="617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 smtClean="0">
                <a:solidFill>
                  <a:srgbClr val="FF0000"/>
                </a:solidFill>
                <a:latin typeface="+mj-lt"/>
              </a:rPr>
              <a:t>обем</a:t>
            </a:r>
            <a:endParaRPr lang="bg-BG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1667205" y="4087760"/>
            <a:ext cx="1277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solidFill>
                  <a:srgbClr val="FF0000"/>
                </a:solidFill>
                <a:latin typeface="+mj-lt"/>
              </a:rPr>
              <a:t>горенето</a:t>
            </a:r>
            <a:endParaRPr lang="bg-BG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4499992" y="4087760"/>
            <a:ext cx="1926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 err="1" smtClean="0">
                <a:solidFill>
                  <a:srgbClr val="FF0000"/>
                </a:solidFill>
                <a:latin typeface="+mn-lt"/>
              </a:rPr>
              <a:t>жизненонеобходим</a:t>
            </a:r>
            <a:endParaRPr lang="bg-BG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2651643" y="5332325"/>
            <a:ext cx="4220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600" b="1" dirty="0" smtClean="0">
                <a:solidFill>
                  <a:srgbClr val="FF0000"/>
                </a:solidFill>
                <a:latin typeface="+mj-lt"/>
              </a:rPr>
              <a:t>Процесът, при който течната вода или леда</a:t>
            </a:r>
          </a:p>
          <a:p>
            <a:pPr algn="ctr"/>
            <a:r>
              <a:rPr lang="bg-BG" sz="1600" b="1" dirty="0" smtClean="0">
                <a:solidFill>
                  <a:srgbClr val="FF0000"/>
                </a:solidFill>
                <a:latin typeface="+mj-lt"/>
              </a:rPr>
              <a:t> се превръщат във водна пара.</a:t>
            </a:r>
            <a:endParaRPr lang="bg-BG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Звезда с 5 лъча 16"/>
          <p:cNvSpPr/>
          <p:nvPr/>
        </p:nvSpPr>
        <p:spPr bwMode="auto">
          <a:xfrm>
            <a:off x="3016351" y="2463726"/>
            <a:ext cx="274719" cy="28803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2" grpId="0"/>
      <p:bldP spid="3" grpId="0"/>
      <p:bldP spid="6" grpId="0"/>
      <p:bldP spid="14" grpId="0"/>
      <p:bldP spid="15" grpId="0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авоъгълник 5"/>
          <p:cNvSpPr/>
          <p:nvPr/>
        </p:nvSpPr>
        <p:spPr>
          <a:xfrm>
            <a:off x="1631932" y="2204864"/>
            <a:ext cx="58801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ulgarian Kursiv" pitchFamily="2" charset="0"/>
              </a:rPr>
              <a:t>Благодаря за вниманието!</a:t>
            </a:r>
            <a:endParaRPr lang="bg-BG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ulgarian Kursi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1999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1650652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авоъгълник 9"/>
          <p:cNvSpPr/>
          <p:nvPr/>
        </p:nvSpPr>
        <p:spPr>
          <a:xfrm>
            <a:off x="1823106" y="2321226"/>
            <a:ext cx="5416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5400" b="1" dirty="0" smtClean="0">
                <a:ln w="11430"/>
                <a:solidFill>
                  <a:srgbClr val="0070C0"/>
                </a:solidFill>
                <a:latin typeface="+mj-lt"/>
              </a:rPr>
              <a:t>Нежива природа</a:t>
            </a:r>
            <a:endParaRPr lang="bg-BG" sz="5400" b="1" cap="none" spc="0" dirty="0">
              <a:ln w="11430"/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Правоъгълник 11"/>
          <p:cNvSpPr/>
          <p:nvPr/>
        </p:nvSpPr>
        <p:spPr>
          <a:xfrm>
            <a:off x="2581807" y="3781139"/>
            <a:ext cx="449334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Тела и вещества</a:t>
            </a:r>
          </a:p>
        </p:txBody>
      </p:sp>
      <p:sp>
        <p:nvSpPr>
          <p:cNvPr id="18" name="Текстово поле 17"/>
          <p:cNvSpPr txBox="1"/>
          <p:nvPr/>
        </p:nvSpPr>
        <p:spPr>
          <a:xfrm>
            <a:off x="3558673" y="1522113"/>
            <a:ext cx="190148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itchFamily="2" charset="0"/>
              </a:rPr>
              <a:t>1-ва част</a:t>
            </a:r>
            <a:endParaRPr lang="bg-BG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19" name="Текстово поле 18"/>
          <p:cNvSpPr txBox="1"/>
          <p:nvPr/>
        </p:nvSpPr>
        <p:spPr>
          <a:xfrm>
            <a:off x="3419872" y="764704"/>
            <a:ext cx="196880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ligraph" pitchFamily="2" charset="0"/>
              </a:rPr>
              <a:t>Преговор</a:t>
            </a:r>
            <a:endParaRPr lang="bg-BG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ligrap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f8350820dd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078048" cy="137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2987824" y="338712"/>
            <a:ext cx="3236207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 на урока</a:t>
            </a:r>
            <a:endParaRPr lang="bg-B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2444277" y="1196752"/>
            <a:ext cx="43790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I. </a:t>
            </a:r>
            <a:r>
              <a:rPr lang="bg-B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Нежива природа</a:t>
            </a:r>
            <a:endParaRPr lang="bg-BG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1130296" y="2132855"/>
            <a:ext cx="371505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AutoNum type="arabicPeriod"/>
            </a:pPr>
            <a:r>
              <a:rPr lang="bg-BG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Тела и вещества</a:t>
            </a:r>
          </a:p>
        </p:txBody>
      </p:sp>
      <p:sp>
        <p:nvSpPr>
          <p:cNvPr id="7" name="Правоъгълник 6"/>
          <p:cNvSpPr/>
          <p:nvPr/>
        </p:nvSpPr>
        <p:spPr>
          <a:xfrm>
            <a:off x="1969249" y="2937039"/>
            <a:ext cx="352321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Свойства </a:t>
            </a:r>
            <a:r>
              <a:rPr lang="bg-BG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телата</a:t>
            </a:r>
          </a:p>
        </p:txBody>
      </p:sp>
      <p:sp>
        <p:nvSpPr>
          <p:cNvPr id="8" name="Правоъгълник 7"/>
          <p:cNvSpPr/>
          <p:nvPr/>
        </p:nvSpPr>
        <p:spPr>
          <a:xfrm>
            <a:off x="2396362" y="4110436"/>
            <a:ext cx="397583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bg-BG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Свойства </a:t>
            </a:r>
            <a:r>
              <a:rPr lang="bg-BG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водата</a:t>
            </a:r>
          </a:p>
        </p:txBody>
      </p:sp>
      <p:sp>
        <p:nvSpPr>
          <p:cNvPr id="9" name="Правоъгълник 8"/>
          <p:cNvSpPr/>
          <p:nvPr/>
        </p:nvSpPr>
        <p:spPr>
          <a:xfrm>
            <a:off x="2686386" y="4623899"/>
            <a:ext cx="418987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Състояния </a:t>
            </a:r>
            <a:r>
              <a:rPr lang="bg-BG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водата</a:t>
            </a:r>
          </a:p>
        </p:txBody>
      </p:sp>
      <p:sp>
        <p:nvSpPr>
          <p:cNvPr id="10" name="Правоъгълник 9"/>
          <p:cNvSpPr/>
          <p:nvPr/>
        </p:nvSpPr>
        <p:spPr>
          <a:xfrm>
            <a:off x="2863565" y="5229200"/>
            <a:ext cx="454733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bg-BG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Кръговрат на водата.Валежи.</a:t>
            </a:r>
            <a:endParaRPr lang="bg-BG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3123933" y="5796408"/>
            <a:ext cx="4719339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Свойства </a:t>
            </a:r>
            <a:r>
              <a:rPr lang="bg-BG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въздуха</a:t>
            </a:r>
          </a:p>
        </p:txBody>
      </p:sp>
      <p:sp>
        <p:nvSpPr>
          <p:cNvPr id="12" name="Правоъгълник 11"/>
          <p:cNvSpPr/>
          <p:nvPr/>
        </p:nvSpPr>
        <p:spPr>
          <a:xfrm>
            <a:off x="2195736" y="3546959"/>
            <a:ext cx="386426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Свойства </a:t>
            </a:r>
            <a:r>
              <a:rPr lang="bg-BG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</a:t>
            </a:r>
            <a:r>
              <a:rPr lang="bg-BG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веществата</a:t>
            </a:r>
            <a:endParaRPr lang="bg-BG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Предмет или природен обект </a:t>
            </a:r>
          </a:p>
          <a:p>
            <a:pPr algn="ctr"/>
            <a:endParaRPr lang="bg-BG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3293368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Тяло</a:t>
            </a:r>
            <a:endParaRPr lang="bg-BG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65" y="2528465"/>
            <a:ext cx="2963416" cy="197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28465"/>
            <a:ext cx="2938041" cy="197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20" y="4380847"/>
            <a:ext cx="3234786" cy="215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5" b="89450" l="2155" r="96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65" y="4941168"/>
            <a:ext cx="1577013" cy="148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31" b="9569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19" y="4788830"/>
            <a:ext cx="2361947" cy="174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16" b="89571" l="0" r="95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56618"/>
            <a:ext cx="15525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0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 txBox="1">
            <a:spLocks/>
          </p:cNvSpPr>
          <p:nvPr/>
        </p:nvSpPr>
        <p:spPr bwMode="auto">
          <a:xfrm>
            <a:off x="2339752" y="548680"/>
            <a:ext cx="4896544" cy="8973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bg-BG" kern="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Свойства на телата</a:t>
            </a:r>
            <a:endParaRPr lang="bg-BG" kern="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Контейнер за съдържани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89763"/>
              </p:ext>
            </p:extLst>
          </p:nvPr>
        </p:nvGraphicFramePr>
        <p:xfrm>
          <a:off x="1907704" y="2492895"/>
          <a:ext cx="5760640" cy="22295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40160"/>
                <a:gridCol w="1440160"/>
                <a:gridCol w="1440160"/>
                <a:gridCol w="1440160"/>
              </a:tblGrid>
              <a:tr h="43204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bg-BG" sz="1800" dirty="0" smtClean="0">
                          <a:solidFill>
                            <a:srgbClr val="FF0000"/>
                          </a:solidFill>
                        </a:rPr>
                        <a:t>Свойства</a:t>
                      </a:r>
                      <a:endParaRPr lang="bg-BG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2935"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bg-BG" sz="1800" b="1" i="1" dirty="0" smtClean="0">
                          <a:solidFill>
                            <a:srgbClr val="0070C0"/>
                          </a:solidFill>
                        </a:rPr>
                        <a:t>Тела</a:t>
                      </a:r>
                      <a:endParaRPr lang="bg-BG" sz="1800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400" dirty="0"/>
                    </a:p>
                  </a:txBody>
                  <a:tcPr/>
                </a:tc>
              </a:tr>
              <a:tr h="458180">
                <a:tc>
                  <a:txBody>
                    <a:bodyPr/>
                    <a:lstStyle/>
                    <a:p>
                      <a:endParaRPr lang="bg-BG" sz="1800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2000" dirty="0"/>
                    </a:p>
                  </a:txBody>
                  <a:tcPr/>
                </a:tc>
              </a:tr>
              <a:tr h="458180">
                <a:tc>
                  <a:txBody>
                    <a:bodyPr/>
                    <a:lstStyle/>
                    <a:p>
                      <a:endParaRPr lang="bg-BG" sz="1800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400"/>
                    </a:p>
                  </a:txBody>
                  <a:tcPr/>
                </a:tc>
              </a:tr>
              <a:tr h="458180">
                <a:tc>
                  <a:txBody>
                    <a:bodyPr/>
                    <a:lstStyle/>
                    <a:p>
                      <a:pPr algn="ctr"/>
                      <a:endParaRPr lang="bg-BG" sz="1800" b="1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Право съединение 10"/>
          <p:cNvCxnSpPr/>
          <p:nvPr/>
        </p:nvCxnSpPr>
        <p:spPr bwMode="auto">
          <a:xfrm>
            <a:off x="1928901" y="2492896"/>
            <a:ext cx="1331066" cy="7920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Правоъгълник 21"/>
          <p:cNvSpPr/>
          <p:nvPr/>
        </p:nvSpPr>
        <p:spPr>
          <a:xfrm>
            <a:off x="1464988" y="1804710"/>
            <a:ext cx="1794979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g-BG" sz="2000" b="1" dirty="0" smtClean="0">
                <a:latin typeface="+mn-lt"/>
              </a:rPr>
              <a:t>Телата биват:</a:t>
            </a:r>
            <a:endParaRPr lang="bg-BG" sz="2000" b="1" dirty="0">
              <a:latin typeface="+mn-lt"/>
            </a:endParaRPr>
          </a:p>
        </p:txBody>
      </p:sp>
      <p:sp>
        <p:nvSpPr>
          <p:cNvPr id="23" name="Контейнер за съдържание 4"/>
          <p:cNvSpPr txBox="1">
            <a:spLocks/>
          </p:cNvSpPr>
          <p:nvPr/>
        </p:nvSpPr>
        <p:spPr>
          <a:xfrm>
            <a:off x="4788023" y="1804710"/>
            <a:ext cx="3240361" cy="4001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bg-BG" sz="2000" b="1" kern="0" dirty="0">
                <a:solidFill>
                  <a:schemeClr val="bg1"/>
                </a:solidFill>
              </a:rPr>
              <a:t>С</a:t>
            </a:r>
            <a:r>
              <a:rPr lang="bg-BG" sz="2000" b="1" kern="0" dirty="0" smtClean="0">
                <a:solidFill>
                  <a:schemeClr val="bg1"/>
                </a:solidFill>
              </a:rPr>
              <a:t>войствата на телата са:</a:t>
            </a:r>
            <a:endParaRPr lang="bg-BG" sz="2000" b="1" kern="0" dirty="0">
              <a:solidFill>
                <a:schemeClr val="bg1"/>
              </a:solidFill>
            </a:endParaRPr>
          </a:p>
        </p:txBody>
      </p:sp>
      <p:pic>
        <p:nvPicPr>
          <p:cNvPr id="27" name="Картина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543" y="3883739"/>
            <a:ext cx="314325" cy="340180"/>
          </a:xfrm>
          <a:prstGeom prst="rect">
            <a:avLst/>
          </a:prstGeom>
        </p:spPr>
      </p:pic>
      <p:pic>
        <p:nvPicPr>
          <p:cNvPr id="28" name="Картина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75" y="4329255"/>
            <a:ext cx="314325" cy="333374"/>
          </a:xfrm>
          <a:prstGeom prst="rect">
            <a:avLst/>
          </a:prstGeom>
        </p:spPr>
      </p:pic>
      <p:pic>
        <p:nvPicPr>
          <p:cNvPr id="29" name="Картина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543" y="4345803"/>
            <a:ext cx="314325" cy="316826"/>
          </a:xfrm>
          <a:prstGeom prst="rect">
            <a:avLst/>
          </a:prstGeom>
        </p:spPr>
      </p:pic>
      <p:sp>
        <p:nvSpPr>
          <p:cNvPr id="32" name="Текстово поле 31"/>
          <p:cNvSpPr txBox="1"/>
          <p:nvPr/>
        </p:nvSpPr>
        <p:spPr>
          <a:xfrm>
            <a:off x="2144863" y="3402989"/>
            <a:ext cx="89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800" b="1" i="1" dirty="0" smtClean="0">
                <a:solidFill>
                  <a:srgbClr val="0070C0"/>
                </a:solidFill>
                <a:latin typeface="+mj-lt"/>
              </a:rPr>
              <a:t>Твърди</a:t>
            </a:r>
          </a:p>
        </p:txBody>
      </p:sp>
      <p:sp>
        <p:nvSpPr>
          <p:cNvPr id="33" name="Текстово поле 32"/>
          <p:cNvSpPr txBox="1"/>
          <p:nvPr/>
        </p:nvSpPr>
        <p:spPr>
          <a:xfrm>
            <a:off x="2155749" y="3869163"/>
            <a:ext cx="79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800" b="1" i="1" dirty="0" smtClean="0">
                <a:solidFill>
                  <a:srgbClr val="0070C0"/>
                </a:solidFill>
                <a:latin typeface="+mj-lt"/>
              </a:rPr>
              <a:t>Течни</a:t>
            </a:r>
          </a:p>
        </p:txBody>
      </p:sp>
      <p:sp>
        <p:nvSpPr>
          <p:cNvPr id="34" name="Текстово поле 33"/>
          <p:cNvSpPr txBox="1"/>
          <p:nvPr/>
        </p:nvSpPr>
        <p:spPr>
          <a:xfrm>
            <a:off x="1902220" y="4293297"/>
            <a:ext cx="144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800" b="1" i="1" dirty="0" smtClean="0">
                <a:solidFill>
                  <a:srgbClr val="0070C0"/>
                </a:solidFill>
                <a:latin typeface="+mj-lt"/>
              </a:rPr>
              <a:t>Газообразни</a:t>
            </a:r>
          </a:p>
        </p:txBody>
      </p:sp>
      <p:sp>
        <p:nvSpPr>
          <p:cNvPr id="35" name="Текстово поле 34"/>
          <p:cNvSpPr txBox="1"/>
          <p:nvPr/>
        </p:nvSpPr>
        <p:spPr>
          <a:xfrm>
            <a:off x="3259967" y="2574839"/>
            <a:ext cx="1528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800" b="1" dirty="0" smtClean="0">
                <a:solidFill>
                  <a:srgbClr val="FF0000"/>
                </a:solidFill>
                <a:latin typeface="+mn-lt"/>
              </a:rPr>
              <a:t>Постоянна</a:t>
            </a:r>
            <a:r>
              <a:rPr lang="bg-BG" sz="1800" b="1" baseline="0" dirty="0" smtClean="0">
                <a:solidFill>
                  <a:srgbClr val="FF0000"/>
                </a:solidFill>
                <a:latin typeface="+mn-lt"/>
              </a:rPr>
              <a:t> маса</a:t>
            </a:r>
            <a:endParaRPr lang="bg-BG" sz="1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Текстово поле 35"/>
          <p:cNvSpPr txBox="1"/>
          <p:nvPr/>
        </p:nvSpPr>
        <p:spPr>
          <a:xfrm>
            <a:off x="4788024" y="257187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800" b="1" dirty="0" smtClean="0">
                <a:solidFill>
                  <a:srgbClr val="FF0000"/>
                </a:solidFill>
                <a:latin typeface="+mn-lt"/>
              </a:rPr>
              <a:t>Постоянен обем</a:t>
            </a:r>
          </a:p>
        </p:txBody>
      </p:sp>
      <p:sp>
        <p:nvSpPr>
          <p:cNvPr id="37" name="Текстово поле 36"/>
          <p:cNvSpPr txBox="1"/>
          <p:nvPr/>
        </p:nvSpPr>
        <p:spPr>
          <a:xfrm>
            <a:off x="6228184" y="2574839"/>
            <a:ext cx="1431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800" b="1" dirty="0" smtClean="0">
                <a:solidFill>
                  <a:srgbClr val="FF0000"/>
                </a:solidFill>
                <a:latin typeface="+mn-lt"/>
              </a:rPr>
              <a:t>Постоянна форма</a:t>
            </a:r>
          </a:p>
          <a:p>
            <a:pPr algn="ctr"/>
            <a:endParaRPr lang="bg-BG" b="1" dirty="0">
              <a:latin typeface="+mn-lt"/>
            </a:endParaRPr>
          </a:p>
        </p:txBody>
      </p:sp>
      <p:sp>
        <p:nvSpPr>
          <p:cNvPr id="38" name="Текстово поле 37"/>
          <p:cNvSpPr txBox="1"/>
          <p:nvPr/>
        </p:nvSpPr>
        <p:spPr>
          <a:xfrm>
            <a:off x="3800216" y="340298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да</a:t>
            </a:r>
          </a:p>
        </p:txBody>
      </p:sp>
      <p:sp>
        <p:nvSpPr>
          <p:cNvPr id="40" name="Текстово поле 39"/>
          <p:cNvSpPr txBox="1"/>
          <p:nvPr/>
        </p:nvSpPr>
        <p:spPr>
          <a:xfrm>
            <a:off x="3800216" y="386916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да</a:t>
            </a:r>
          </a:p>
        </p:txBody>
      </p:sp>
      <p:sp>
        <p:nvSpPr>
          <p:cNvPr id="41" name="Текстово поле 40"/>
          <p:cNvSpPr txBox="1"/>
          <p:nvPr/>
        </p:nvSpPr>
        <p:spPr>
          <a:xfrm>
            <a:off x="3800216" y="426572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да</a:t>
            </a:r>
          </a:p>
        </p:txBody>
      </p:sp>
      <p:sp>
        <p:nvSpPr>
          <p:cNvPr id="42" name="Текстово поле 41"/>
          <p:cNvSpPr txBox="1"/>
          <p:nvPr/>
        </p:nvSpPr>
        <p:spPr>
          <a:xfrm>
            <a:off x="5212742" y="385458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да</a:t>
            </a:r>
          </a:p>
        </p:txBody>
      </p:sp>
      <p:sp>
        <p:nvSpPr>
          <p:cNvPr id="43" name="Текстово поле 42"/>
          <p:cNvSpPr txBox="1"/>
          <p:nvPr/>
        </p:nvSpPr>
        <p:spPr>
          <a:xfrm>
            <a:off x="5212742" y="340298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да</a:t>
            </a:r>
          </a:p>
        </p:txBody>
      </p:sp>
      <p:sp>
        <p:nvSpPr>
          <p:cNvPr id="44" name="Текстово поле 43"/>
          <p:cNvSpPr txBox="1"/>
          <p:nvPr/>
        </p:nvSpPr>
        <p:spPr>
          <a:xfrm>
            <a:off x="6555310" y="341165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да</a:t>
            </a:r>
          </a:p>
        </p:txBody>
      </p:sp>
    </p:spTree>
    <p:extLst>
      <p:ext uri="{BB962C8B-B14F-4D97-AF65-F5344CB8AC3E}">
        <p14:creationId xmlns:p14="http://schemas.microsoft.com/office/powerpoint/2010/main" val="341089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3561333" y="556620"/>
            <a:ext cx="179119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4000" b="1" dirty="0" smtClean="0">
                <a:ln w="11430"/>
                <a:solidFill>
                  <a:srgbClr val="F41C1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Задачи</a:t>
            </a:r>
            <a:endParaRPr lang="bg-BG" sz="4000" b="1" dirty="0" smtClean="0">
              <a:ln w="11430"/>
              <a:solidFill>
                <a:srgbClr val="F41C1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09" y="439374"/>
            <a:ext cx="818381" cy="942378"/>
          </a:xfrm>
          <a:prstGeom prst="rect">
            <a:avLst/>
          </a:prstGeom>
        </p:spPr>
      </p:pic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741900" y="1700808"/>
            <a:ext cx="7678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399"/>
                </a:solidFill>
              </a:rPr>
              <a:t>1. Дай </a:t>
            </a:r>
            <a:r>
              <a:rPr lang="ru-RU" dirty="0" err="1" smtClean="0">
                <a:solidFill>
                  <a:srgbClr val="003399"/>
                </a:solidFill>
              </a:rPr>
              <a:t>примери</a:t>
            </a:r>
            <a:r>
              <a:rPr lang="ru-RU" dirty="0" smtClean="0">
                <a:solidFill>
                  <a:srgbClr val="003399"/>
                </a:solidFill>
              </a:rPr>
              <a:t> за </a:t>
            </a:r>
            <a:r>
              <a:rPr lang="ru-RU" dirty="0" err="1" smtClean="0">
                <a:solidFill>
                  <a:srgbClr val="003399"/>
                </a:solidFill>
              </a:rPr>
              <a:t>твърди</a:t>
            </a:r>
            <a:r>
              <a:rPr lang="ru-RU" dirty="0" smtClean="0">
                <a:solidFill>
                  <a:srgbClr val="003399"/>
                </a:solidFill>
              </a:rPr>
              <a:t> тела: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а) </a:t>
            </a:r>
            <a:r>
              <a:rPr lang="ru-RU" dirty="0" err="1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направени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от </a:t>
            </a:r>
            <a:r>
              <a:rPr lang="ru-RU" dirty="0" err="1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човека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б) </a:t>
            </a:r>
            <a:r>
              <a:rPr lang="ru-RU" dirty="0" err="1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създадени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от </a:t>
            </a:r>
            <a:r>
              <a:rPr lang="ru-RU" dirty="0" err="1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природата</a:t>
            </a:r>
            <a:endParaRPr lang="bg-BG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Заглавие 6"/>
          <p:cNvSpPr txBox="1">
            <a:spLocks/>
          </p:cNvSpPr>
          <p:nvPr/>
        </p:nvSpPr>
        <p:spPr bwMode="auto">
          <a:xfrm>
            <a:off x="716004" y="2917724"/>
            <a:ext cx="76785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kern="0" dirty="0" smtClean="0">
                <a:solidFill>
                  <a:srgbClr val="003399"/>
                </a:solidFill>
              </a:rPr>
              <a:t>2. Определи вида и </a:t>
            </a:r>
            <a:r>
              <a:rPr lang="ru-RU" kern="0" dirty="0" err="1" smtClean="0">
                <a:solidFill>
                  <a:srgbClr val="003399"/>
                </a:solidFill>
              </a:rPr>
              <a:t>свойствата</a:t>
            </a:r>
            <a:r>
              <a:rPr lang="ru-RU" kern="0" dirty="0" smtClean="0">
                <a:solidFill>
                  <a:srgbClr val="003399"/>
                </a:solidFill>
              </a:rPr>
              <a:t> на </a:t>
            </a:r>
            <a:r>
              <a:rPr lang="ru-RU" kern="0" dirty="0" err="1" smtClean="0">
                <a:solidFill>
                  <a:srgbClr val="003399"/>
                </a:solidFill>
              </a:rPr>
              <a:t>телата</a:t>
            </a:r>
            <a:r>
              <a:rPr lang="ru-RU" kern="0" dirty="0" smtClean="0">
                <a:solidFill>
                  <a:srgbClr val="003399"/>
                </a:solidFill>
              </a:rPr>
              <a:t> от </a:t>
            </a:r>
            <a:r>
              <a:rPr lang="ru-RU" kern="0" dirty="0" err="1" smtClean="0">
                <a:solidFill>
                  <a:srgbClr val="003399"/>
                </a:solidFill>
              </a:rPr>
              <a:t>снимките</a:t>
            </a:r>
            <a:endParaRPr lang="bg-BG" kern="0" dirty="0">
              <a:solidFill>
                <a:srgbClr val="003399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88601" l="4981" r="96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50654"/>
            <a:ext cx="1712498" cy="126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70" b="96257" l="48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6044"/>
            <a:ext cx="1752877" cy="121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10" y="4816984"/>
            <a:ext cx="1385388" cy="133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94" l="14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19477"/>
            <a:ext cx="1254017" cy="153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Това, от което са направени телата</a:t>
            </a:r>
          </a:p>
          <a:p>
            <a:pPr marL="0" indent="0">
              <a:buNone/>
            </a:pPr>
            <a:endParaRPr lang="bg-BG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Заглавие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40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endParaRPr lang="bg-BG" sz="40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Заглавие 1"/>
          <p:cNvSpPr txBox="1">
            <a:spLocks/>
          </p:cNvSpPr>
          <p:nvPr/>
        </p:nvSpPr>
        <p:spPr bwMode="auto">
          <a:xfrm>
            <a:off x="2986608" y="404664"/>
            <a:ext cx="3673623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5400" b="1" kern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Вещество</a:t>
            </a:r>
            <a:endParaRPr lang="bg-BG" sz="5400" b="1" kern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53" b="89575" l="4124" r="92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621" y="2060848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21170"/>
            <a:ext cx="1567061" cy="15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769" y="5098767"/>
            <a:ext cx="2124642" cy="159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62" y="2259902"/>
            <a:ext cx="1587308" cy="158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53" b="100000" l="4124" r="943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48" y="4795549"/>
            <a:ext cx="1229683" cy="164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220" b="89892" l="9890" r="895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30" y="3954412"/>
            <a:ext cx="1442125" cy="21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ово поле 11"/>
          <p:cNvSpPr txBox="1"/>
          <p:nvPr/>
        </p:nvSpPr>
        <p:spPr>
          <a:xfrm>
            <a:off x="1028807" y="3954411"/>
            <a:ext cx="1164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стъкло</a:t>
            </a:r>
            <a:endParaRPr lang="bg-BG" dirty="0"/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4009430" y="3723579"/>
            <a:ext cx="1549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порцелан</a:t>
            </a:r>
            <a:endParaRPr lang="bg-BG" dirty="0"/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7253459" y="3954412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пластмаса</a:t>
            </a:r>
            <a:endParaRPr lang="bg-BG" dirty="0"/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1057499" y="5663651"/>
            <a:ext cx="1052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дърво</a:t>
            </a:r>
            <a:endParaRPr lang="bg-BG" dirty="0"/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4231196" y="6021288"/>
            <a:ext cx="1150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хартия</a:t>
            </a:r>
            <a:endParaRPr lang="bg-BG" dirty="0"/>
          </a:p>
        </p:txBody>
      </p:sp>
      <p:sp>
        <p:nvSpPr>
          <p:cNvPr id="17" name="Текстово поле 16"/>
          <p:cNvSpPr txBox="1"/>
          <p:nvPr/>
        </p:nvSpPr>
        <p:spPr>
          <a:xfrm>
            <a:off x="7884368" y="5559623"/>
            <a:ext cx="1046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метал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0831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 txBox="1">
            <a:spLocks/>
          </p:cNvSpPr>
          <p:nvPr/>
        </p:nvSpPr>
        <p:spPr bwMode="auto">
          <a:xfrm>
            <a:off x="1907704" y="548680"/>
            <a:ext cx="6020219" cy="8973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bg-BG" kern="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Свойства на веществата</a:t>
            </a:r>
            <a:endParaRPr lang="bg-BG" kern="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403648" y="1916832"/>
            <a:ext cx="1815882" cy="34163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bg-BG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т</a:t>
            </a:r>
            <a:r>
              <a:rPr lang="bg-BG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върдост</a:t>
            </a:r>
          </a:p>
          <a:p>
            <a:pPr marL="285750" indent="-285750">
              <a:buFontTx/>
              <a:buChar char="-"/>
            </a:pPr>
            <a:r>
              <a:rPr lang="bg-BG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мекост</a:t>
            </a:r>
          </a:p>
          <a:p>
            <a:pPr marL="285750" indent="-285750">
              <a:buFontTx/>
              <a:buChar char="-"/>
            </a:pPr>
            <a:r>
              <a:rPr lang="bg-BG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прозрачност</a:t>
            </a:r>
          </a:p>
          <a:p>
            <a:pPr marL="285750" indent="-285750">
              <a:buFontTx/>
              <a:buChar char="-"/>
            </a:pPr>
            <a:r>
              <a:rPr lang="bg-BG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блясък</a:t>
            </a:r>
          </a:p>
          <a:p>
            <a:pPr marL="285750" indent="-285750">
              <a:buFontTx/>
              <a:buChar char="-"/>
            </a:pPr>
            <a:r>
              <a:rPr lang="bg-BG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мирис</a:t>
            </a:r>
          </a:p>
          <a:p>
            <a:pPr marL="285750" indent="-285750">
              <a:buFontTx/>
              <a:buChar char="-"/>
            </a:pPr>
            <a:r>
              <a:rPr lang="bg-BG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вкус</a:t>
            </a:r>
          </a:p>
          <a:p>
            <a:pPr marL="285750" indent="-285750">
              <a:buFontTx/>
              <a:buChar char="-"/>
            </a:pPr>
            <a:r>
              <a:rPr lang="bg-BG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цвят</a:t>
            </a:r>
          </a:p>
          <a:p>
            <a:pPr marL="285750" indent="-285750">
              <a:buFontTx/>
              <a:buChar char="-"/>
            </a:pPr>
            <a:r>
              <a:rPr lang="bg-BG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разтворимост</a:t>
            </a:r>
          </a:p>
          <a:p>
            <a:pPr marL="285750" indent="-285750">
              <a:buFontTx/>
              <a:buChar char="-"/>
            </a:pPr>
            <a:r>
              <a:rPr lang="bg-BG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крехкост</a:t>
            </a:r>
          </a:p>
          <a:p>
            <a:pPr marL="285750" indent="-285750">
              <a:buFontTx/>
              <a:buChar char="-"/>
            </a:pPr>
            <a:r>
              <a:rPr lang="bg-BG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чупливост</a:t>
            </a:r>
          </a:p>
          <a:p>
            <a:pPr marL="285750" indent="-285750">
              <a:buFontTx/>
              <a:buChar char="-"/>
            </a:pPr>
            <a:r>
              <a:rPr lang="bg-BG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горимост</a:t>
            </a:r>
          </a:p>
          <a:p>
            <a:pPr marL="285750" indent="-285750">
              <a:buFontTx/>
              <a:buChar char="-"/>
            </a:pPr>
            <a:r>
              <a:rPr lang="bg-BG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…………….</a:t>
            </a:r>
            <a:endParaRPr lang="bg-BG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Текстово поле 18"/>
          <p:cNvSpPr txBox="1"/>
          <p:nvPr/>
        </p:nvSpPr>
        <p:spPr>
          <a:xfrm>
            <a:off x="5759510" y="1822114"/>
            <a:ext cx="140477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dirty="0" smtClean="0">
                <a:ln w="11430"/>
                <a:solidFill>
                  <a:srgbClr val="F41C1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Задача</a:t>
            </a:r>
            <a:endParaRPr lang="bg-BG" sz="2400" b="1" dirty="0" smtClean="0">
              <a:ln w="11430"/>
              <a:solidFill>
                <a:srgbClr val="F41C1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20" name="Картина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69" y="1700808"/>
            <a:ext cx="506264" cy="582971"/>
          </a:xfrm>
          <a:prstGeom prst="rect">
            <a:avLst/>
          </a:prstGeom>
        </p:spPr>
      </p:pic>
      <p:sp>
        <p:nvSpPr>
          <p:cNvPr id="21" name="Текстово поле 20"/>
          <p:cNvSpPr txBox="1"/>
          <p:nvPr/>
        </p:nvSpPr>
        <p:spPr>
          <a:xfrm>
            <a:off x="5139069" y="2840162"/>
            <a:ext cx="2959535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dirty="0" err="1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Изброй</a:t>
            </a:r>
            <a:r>
              <a:rPr lang="bg-BG" sz="24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вещества от неживата природа, които човек използва.</a:t>
            </a:r>
            <a:endParaRPr lang="bg-BG" sz="2400" b="1" dirty="0" smtClean="0">
              <a:ln w="11430"/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051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/>
          <p:cNvSpPr txBox="1">
            <a:spLocks/>
          </p:cNvSpPr>
          <p:nvPr/>
        </p:nvSpPr>
        <p:spPr bwMode="auto">
          <a:xfrm>
            <a:off x="2339752" y="548680"/>
            <a:ext cx="4896544" cy="8973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bg-BG" kern="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Свойства на водата</a:t>
            </a:r>
            <a:endParaRPr lang="bg-BG" kern="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Изнесено означение 2 6"/>
          <p:cNvSpPr/>
          <p:nvPr/>
        </p:nvSpPr>
        <p:spPr bwMode="auto">
          <a:xfrm rot="20204664">
            <a:off x="5838188" y="1920358"/>
            <a:ext cx="2431085" cy="959680"/>
          </a:xfrm>
          <a:prstGeom prst="borderCallout2">
            <a:avLst>
              <a:gd name="adj1" fmla="val 48985"/>
              <a:gd name="adj2" fmla="val -2515"/>
              <a:gd name="adj3" fmla="val 71335"/>
              <a:gd name="adj4" fmla="val -50389"/>
              <a:gd name="adj5" fmla="val 159351"/>
              <a:gd name="adj6" fmla="val -44396"/>
            </a:avLst>
          </a:prstGeom>
          <a:solidFill>
            <a:srgbClr val="CCECFF"/>
          </a:solidFill>
          <a:ln>
            <a:solidFill>
              <a:srgbClr val="003399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b="1" dirty="0" smtClean="0">
                <a:solidFill>
                  <a:srgbClr val="003399"/>
                </a:solidFill>
                <a:latin typeface="+mj-lt"/>
              </a:rPr>
              <a:t>чистата вода няма</a:t>
            </a:r>
          </a:p>
          <a:p>
            <a:pPr algn="ctr"/>
            <a:r>
              <a:rPr lang="bg-BG" b="1" dirty="0" smtClean="0">
                <a:solidFill>
                  <a:srgbClr val="003399"/>
                </a:solidFill>
                <a:latin typeface="+mj-lt"/>
              </a:rPr>
              <a:t> вкус и мирис </a:t>
            </a:r>
            <a:endParaRPr lang="bg-BG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11" name="Изнесено означение 2 10"/>
          <p:cNvSpPr/>
          <p:nvPr/>
        </p:nvSpPr>
        <p:spPr bwMode="auto">
          <a:xfrm rot="1761492">
            <a:off x="1451453" y="1917290"/>
            <a:ext cx="2406624" cy="838308"/>
          </a:xfrm>
          <a:prstGeom prst="borderCallout2">
            <a:avLst>
              <a:gd name="adj1" fmla="val 52344"/>
              <a:gd name="adj2" fmla="val 100094"/>
              <a:gd name="adj3" fmla="val 69007"/>
              <a:gd name="adj4" fmla="val 142116"/>
              <a:gd name="adj5" fmla="val 140420"/>
              <a:gd name="adj6" fmla="val 136012"/>
            </a:avLst>
          </a:prstGeom>
          <a:solidFill>
            <a:srgbClr val="CCECFF"/>
          </a:solidFill>
          <a:ln>
            <a:solidFill>
              <a:srgbClr val="003399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b="1" dirty="0" smtClean="0">
                <a:solidFill>
                  <a:srgbClr val="003399"/>
                </a:solidFill>
              </a:rPr>
              <a:t>безцветна,прозрачна</a:t>
            </a:r>
          </a:p>
          <a:p>
            <a:pPr algn="ctr"/>
            <a:r>
              <a:rPr lang="bg-BG" b="1" dirty="0" smtClean="0">
                <a:solidFill>
                  <a:srgbClr val="003399"/>
                </a:solidFill>
              </a:rPr>
              <a:t> течност</a:t>
            </a:r>
          </a:p>
        </p:txBody>
      </p:sp>
      <p:sp>
        <p:nvSpPr>
          <p:cNvPr id="12" name="Изнесено означение 2 11"/>
          <p:cNvSpPr/>
          <p:nvPr/>
        </p:nvSpPr>
        <p:spPr bwMode="auto">
          <a:xfrm>
            <a:off x="971600" y="3547484"/>
            <a:ext cx="2346159" cy="742008"/>
          </a:xfrm>
          <a:prstGeom prst="borderCallout2">
            <a:avLst>
              <a:gd name="adj1" fmla="val 52344"/>
              <a:gd name="adj2" fmla="val 100094"/>
              <a:gd name="adj3" fmla="val 51563"/>
              <a:gd name="adj4" fmla="val 134882"/>
              <a:gd name="adj5" fmla="val 61153"/>
              <a:gd name="adj6" fmla="val 138592"/>
            </a:avLst>
          </a:prstGeom>
          <a:solidFill>
            <a:srgbClr val="CCECFF"/>
          </a:solidFill>
          <a:ln>
            <a:solidFill>
              <a:srgbClr val="003399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b="1" dirty="0" smtClean="0">
                <a:solidFill>
                  <a:srgbClr val="003399"/>
                </a:solidFill>
              </a:rPr>
              <a:t>разтваря много </a:t>
            </a:r>
          </a:p>
          <a:p>
            <a:pPr algn="ctr"/>
            <a:r>
              <a:rPr lang="bg-BG" b="1" dirty="0" smtClean="0">
                <a:solidFill>
                  <a:srgbClr val="003399"/>
                </a:solidFill>
              </a:rPr>
              <a:t>вещества</a:t>
            </a:r>
          </a:p>
        </p:txBody>
      </p:sp>
      <p:sp>
        <p:nvSpPr>
          <p:cNvPr id="13" name="Изнесено означение 2 12"/>
          <p:cNvSpPr/>
          <p:nvPr/>
        </p:nvSpPr>
        <p:spPr bwMode="auto">
          <a:xfrm>
            <a:off x="6372200" y="3569776"/>
            <a:ext cx="2346159" cy="742008"/>
          </a:xfrm>
          <a:prstGeom prst="borderCallout2">
            <a:avLst>
              <a:gd name="adj1" fmla="val 49410"/>
              <a:gd name="adj2" fmla="val -1982"/>
              <a:gd name="adj3" fmla="val 48628"/>
              <a:gd name="adj4" fmla="val -61846"/>
              <a:gd name="adj5" fmla="val 59686"/>
              <a:gd name="adj6" fmla="val -52568"/>
            </a:avLst>
          </a:prstGeom>
          <a:solidFill>
            <a:srgbClr val="CCECFF"/>
          </a:solidFill>
          <a:ln>
            <a:solidFill>
              <a:srgbClr val="003399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b="1" dirty="0" smtClean="0">
                <a:solidFill>
                  <a:srgbClr val="003399"/>
                </a:solidFill>
              </a:rPr>
              <a:t>не гори и не </a:t>
            </a:r>
          </a:p>
          <a:p>
            <a:pPr algn="ctr"/>
            <a:r>
              <a:rPr lang="bg-BG" b="1" dirty="0" smtClean="0">
                <a:solidFill>
                  <a:srgbClr val="003399"/>
                </a:solidFill>
              </a:rPr>
              <a:t>поддържа горенето</a:t>
            </a:r>
          </a:p>
          <a:p>
            <a:pPr algn="ctr"/>
            <a:endParaRPr lang="bg-BG" b="1" dirty="0" smtClean="0">
              <a:solidFill>
                <a:srgbClr val="003399"/>
              </a:solidFill>
            </a:endParaRPr>
          </a:p>
        </p:txBody>
      </p:sp>
      <p:sp>
        <p:nvSpPr>
          <p:cNvPr id="14" name="Изнесено означение 2 13"/>
          <p:cNvSpPr/>
          <p:nvPr/>
        </p:nvSpPr>
        <p:spPr bwMode="auto">
          <a:xfrm rot="19853231">
            <a:off x="1166672" y="5333683"/>
            <a:ext cx="2346159" cy="541544"/>
          </a:xfrm>
          <a:prstGeom prst="borderCallout2">
            <a:avLst>
              <a:gd name="adj1" fmla="val 52344"/>
              <a:gd name="adj2" fmla="val 100094"/>
              <a:gd name="adj3" fmla="val 39873"/>
              <a:gd name="adj4" fmla="val 138445"/>
              <a:gd name="adj5" fmla="val 9594"/>
              <a:gd name="adj6" fmla="val 144887"/>
            </a:avLst>
          </a:prstGeom>
          <a:solidFill>
            <a:srgbClr val="CCECFF"/>
          </a:solidFill>
          <a:ln>
            <a:solidFill>
              <a:srgbClr val="003399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b="1" dirty="0" smtClean="0">
                <a:solidFill>
                  <a:srgbClr val="003399"/>
                </a:solidFill>
              </a:rPr>
              <a:t>има постоянна маса</a:t>
            </a:r>
          </a:p>
          <a:p>
            <a:pPr algn="ctr"/>
            <a:endParaRPr lang="bg-BG" b="1" dirty="0" smtClean="0">
              <a:solidFill>
                <a:srgbClr val="003399"/>
              </a:solidFill>
            </a:endParaRPr>
          </a:p>
        </p:txBody>
      </p:sp>
      <p:sp>
        <p:nvSpPr>
          <p:cNvPr id="15" name="Изнесено означение 2 14"/>
          <p:cNvSpPr/>
          <p:nvPr/>
        </p:nvSpPr>
        <p:spPr bwMode="auto">
          <a:xfrm rot="1750298">
            <a:off x="5733550" y="5395587"/>
            <a:ext cx="2300942" cy="541544"/>
          </a:xfrm>
          <a:prstGeom prst="borderCallout2">
            <a:avLst>
              <a:gd name="adj1" fmla="val 47617"/>
              <a:gd name="adj2" fmla="val -836"/>
              <a:gd name="adj3" fmla="val 18080"/>
              <a:gd name="adj4" fmla="val -39907"/>
              <a:gd name="adj5" fmla="val 34301"/>
              <a:gd name="adj6" fmla="val -48664"/>
            </a:avLst>
          </a:prstGeom>
          <a:solidFill>
            <a:srgbClr val="CCECFF"/>
          </a:solidFill>
          <a:ln>
            <a:solidFill>
              <a:srgbClr val="003399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b="1" dirty="0" smtClean="0">
                <a:solidFill>
                  <a:srgbClr val="003399"/>
                </a:solidFill>
              </a:rPr>
              <a:t>има постоянен обем</a:t>
            </a:r>
          </a:p>
          <a:p>
            <a:pPr algn="ctr"/>
            <a:endParaRPr lang="bg-BG" b="1" dirty="0" smtClean="0">
              <a:solidFill>
                <a:srgbClr val="003399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91" y="3256529"/>
            <a:ext cx="1874618" cy="140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4061530" y="3773940"/>
            <a:ext cx="1077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bg-BG" sz="3200" b="1" kern="0" dirty="0">
                <a:solidFill>
                  <a:schemeClr val="bg1"/>
                </a:solidFill>
                <a:latin typeface="+mj-lt"/>
              </a:rPr>
              <a:t>Вода</a:t>
            </a:r>
            <a:endParaRPr lang="bg-BG" sz="3200" b="1" kern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694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Глаголи-лице и число">
  <a:themeElements>
    <a:clrScheme name="Office Theme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Глаголи-лице и число</Template>
  <TotalTime>338</TotalTime>
  <Words>444</Words>
  <Application>Microsoft Office PowerPoint</Application>
  <PresentationFormat>Презентация на цял екран (4:3)</PresentationFormat>
  <Paragraphs>132</Paragraphs>
  <Slides>15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Calibri</vt:lpstr>
      <vt:lpstr>Глаголи-лице и число</vt:lpstr>
      <vt:lpstr>Презентация на PowerPoint</vt:lpstr>
      <vt:lpstr>Презентация на PowerPoint</vt:lpstr>
      <vt:lpstr>Презентация на PowerPoint</vt:lpstr>
      <vt:lpstr>Тяло</vt:lpstr>
      <vt:lpstr>Презентация на PowerPoint</vt:lpstr>
      <vt:lpstr>1. Дай примери за твърди тела: а) направени от човека б) създадени от природата</vt:lpstr>
      <vt:lpstr>     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1. Течните тела имат:     а) постоянна форма и постоянен обем б) постоянна маса и постоянен обем     в) постоянна маса и постоянна форма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Петя</dc:creator>
  <cp:lastModifiedBy>Петя</cp:lastModifiedBy>
  <cp:revision>39</cp:revision>
  <dcterms:created xsi:type="dcterms:W3CDTF">2013-04-14T06:41:40Z</dcterms:created>
  <dcterms:modified xsi:type="dcterms:W3CDTF">2013-09-08T11:43:47Z</dcterms:modified>
</cp:coreProperties>
</file>